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Nefelibata Sans" charset="1" panose="00000500000000000000"/>
      <p:regular r:id="rId22"/>
    </p:embeddedFont>
    <p:embeddedFont>
      <p:font typeface="Alata" charset="1" panose="00000500000000000000"/>
      <p:regular r:id="rId23"/>
    </p:embeddedFont>
    <p:embeddedFont>
      <p:font typeface="Open Sans Bold" charset="1" panose="00000000000000000000"/>
      <p:regular r:id="rId24"/>
    </p:embeddedFont>
    <p:embeddedFont>
      <p:font typeface="Inter Bold" charset="1" panose="020B0802030000000004"/>
      <p:regular r:id="rId25"/>
    </p:embeddedFont>
    <p:embeddedFont>
      <p:font typeface="Ubuntu" charset="1" panose="020B0504030602030204"/>
      <p:regular r:id="rId26"/>
    </p:embeddedFont>
    <p:embeddedFont>
      <p:font typeface="Ubuntu Bold" charset="1" panose="020B0804030602030204"/>
      <p:regular r:id="rId27"/>
    </p:embeddedFont>
    <p:embeddedFont>
      <p:font typeface="Canva Sans Bold" charset="1" panose="020B0803030501040103"/>
      <p:regular r:id="rId28"/>
    </p:embeddedFont>
    <p:embeddedFont>
      <p:font typeface="Canva Sans" charset="1" panose="020B0503030501040103"/>
      <p:regular r:id="rId29"/>
    </p:embeddedFont>
    <p:embeddedFont>
      <p:font typeface="Open Sans" charset="1" panose="00000000000000000000"/>
      <p:regular r:id="rId30"/>
    </p:embeddedFont>
    <p:embeddedFont>
      <p:font typeface="Poppins Bold" charset="1" panose="00000800000000000000"/>
      <p:regular r:id="rId31"/>
    </p:embeddedFont>
    <p:embeddedFont>
      <p:font typeface="Poppins Italics" charset="1" panose="00000500000000000000"/>
      <p:regular r:id="rId32"/>
    </p:embeddedFont>
    <p:embeddedFont>
      <p:font typeface="Poppins Bold Italics" charset="1" panose="00000800000000000000"/>
      <p:regular r:id="rId33"/>
    </p:embeddedFont>
    <p:embeddedFont>
      <p:font typeface="Poppins" charset="1" panose="000005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73.png" Type="http://schemas.openxmlformats.org/officeDocument/2006/relationships/image"/><Relationship Id="rId9" Target="../media/image7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jpeg" Type="http://schemas.openxmlformats.org/officeDocument/2006/relationships/image"/><Relationship Id="rId3" Target="../media/image75.jpeg" Type="http://schemas.openxmlformats.org/officeDocument/2006/relationships/image"/><Relationship Id="rId4" Target="../media/image76.jpeg" Type="http://schemas.openxmlformats.org/officeDocument/2006/relationships/image"/><Relationship Id="rId5" Target="../media/image77.png" Type="http://schemas.openxmlformats.org/officeDocument/2006/relationships/image"/><Relationship Id="rId6" Target="../media/image78.png" Type="http://schemas.openxmlformats.org/officeDocument/2006/relationships/image"/><Relationship Id="rId7" Target="../media/image79.png" Type="http://schemas.openxmlformats.org/officeDocument/2006/relationships/image"/><Relationship Id="rId8" Target="../media/image8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jpeg" Type="http://schemas.openxmlformats.org/officeDocument/2006/relationships/image"/><Relationship Id="rId3" Target="../media/image64.jpeg" Type="http://schemas.openxmlformats.org/officeDocument/2006/relationships/image"/><Relationship Id="rId4" Target="../media/image65.jpeg" Type="http://schemas.openxmlformats.org/officeDocument/2006/relationships/image"/><Relationship Id="rId5" Target="../media/image81.png" Type="http://schemas.openxmlformats.org/officeDocument/2006/relationships/image"/><Relationship Id="rId6" Target="../media/image82.svg" Type="http://schemas.openxmlformats.org/officeDocument/2006/relationships/image"/><Relationship Id="rId7" Target="../media/image83.png" Type="http://schemas.openxmlformats.org/officeDocument/2006/relationships/image"/><Relationship Id="rId8" Target="../media/image84.png" Type="http://schemas.openxmlformats.org/officeDocument/2006/relationships/image"/><Relationship Id="rId9" Target="../media/image8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4.png" Type="http://schemas.openxmlformats.org/officeDocument/2006/relationships/image"/><Relationship Id="rId11" Target="../media/image95.jpeg" Type="http://schemas.openxmlformats.org/officeDocument/2006/relationships/image"/><Relationship Id="rId12" Target="../media/VAGQooaVI2o.mp4" Type="http://schemas.openxmlformats.org/officeDocument/2006/relationships/video"/><Relationship Id="rId13" Target="../media/VAGQooaVI2o.mp4" Type="http://schemas.microsoft.com/office/2007/relationships/media"/><Relationship Id="rId14" Target="../media/image96.jpeg" Type="http://schemas.openxmlformats.org/officeDocument/2006/relationships/image"/><Relationship Id="rId15" Target="../media/VAGQop-sfuE.mp4" Type="http://schemas.openxmlformats.org/officeDocument/2006/relationships/video"/><Relationship Id="rId16" Target="../media/VAGQop-sfuE.mp4" Type="http://schemas.microsoft.com/office/2007/relationships/media"/><Relationship Id="rId17" Target="https://huggingface.co/spaces/eurekalabdawara/beach-litter-segmentation-YOLOv8x" TargetMode="External" Type="http://schemas.openxmlformats.org/officeDocument/2006/relationships/hyperlink"/><Relationship Id="rId2" Target="../media/image86.png" Type="http://schemas.openxmlformats.org/officeDocument/2006/relationships/image"/><Relationship Id="rId3" Target="../media/image87.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 Id="rId8" Target="../media/image92.png" Type="http://schemas.openxmlformats.org/officeDocument/2006/relationships/image"/><Relationship Id="rId9" Target="../media/image9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12" Target="../media/image32.png" Type="http://schemas.openxmlformats.org/officeDocument/2006/relationships/image"/><Relationship Id="rId13" Target="../media/image33.svg" Type="http://schemas.openxmlformats.org/officeDocument/2006/relationships/image"/><Relationship Id="rId2" Target="../media/image86.png" Type="http://schemas.openxmlformats.org/officeDocument/2006/relationships/image"/><Relationship Id="rId3" Target="../media/image87.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 Id="rId8" Target="../media/image92.png" Type="http://schemas.openxmlformats.org/officeDocument/2006/relationships/image"/><Relationship Id="rId9" Target="../media/image9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8.png" Type="http://schemas.openxmlformats.org/officeDocument/2006/relationships/image"/><Relationship Id="rId11" Target="../media/image89.svg" Type="http://schemas.openxmlformats.org/officeDocument/2006/relationships/image"/><Relationship Id="rId12" Target="../media/image90.png" Type="http://schemas.openxmlformats.org/officeDocument/2006/relationships/image"/><Relationship Id="rId13" Target="../media/image91.svg" Type="http://schemas.openxmlformats.org/officeDocument/2006/relationships/image"/><Relationship Id="rId14" Target="../media/image92.png" Type="http://schemas.openxmlformats.org/officeDocument/2006/relationships/image"/><Relationship Id="rId15" Target="../media/image93.svg" Type="http://schemas.openxmlformats.org/officeDocument/2006/relationships/image"/><Relationship Id="rId16" Target="../media/image101.png" Type="http://schemas.openxmlformats.org/officeDocument/2006/relationships/image"/><Relationship Id="rId17" Target="../media/image102.svg" Type="http://schemas.openxmlformats.org/officeDocument/2006/relationships/image"/><Relationship Id="rId18" Target="../media/image103.png" Type="http://schemas.openxmlformats.org/officeDocument/2006/relationships/image"/><Relationship Id="rId19" Target="../media/image104.svg" Type="http://schemas.openxmlformats.org/officeDocument/2006/relationships/image"/><Relationship Id="rId2" Target="../media/image97.png" Type="http://schemas.openxmlformats.org/officeDocument/2006/relationships/image"/><Relationship Id="rId20" Target="../media/image105.png" Type="http://schemas.openxmlformats.org/officeDocument/2006/relationships/image"/><Relationship Id="rId21" Target="../media/image106.svg" Type="http://schemas.openxmlformats.org/officeDocument/2006/relationships/image"/><Relationship Id="rId22" Target="../media/image107.png" Type="http://schemas.openxmlformats.org/officeDocument/2006/relationships/image"/><Relationship Id="rId23" Target="../media/image108.svg" Type="http://schemas.openxmlformats.org/officeDocument/2006/relationships/image"/><Relationship Id="rId3" Target="../media/image98.svg" Type="http://schemas.openxmlformats.org/officeDocument/2006/relationships/image"/><Relationship Id="rId4" Target="../media/image99.png" Type="http://schemas.openxmlformats.org/officeDocument/2006/relationships/image"/><Relationship Id="rId5" Target="../media/image100.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7.svg" Type="http://schemas.openxmlformats.org/officeDocument/2006/relationships/image"/><Relationship Id="rId11" Target="../media/image118.png" Type="http://schemas.openxmlformats.org/officeDocument/2006/relationships/image"/><Relationship Id="rId12" Target="../media/image119.svg" Type="http://schemas.openxmlformats.org/officeDocument/2006/relationships/image"/><Relationship Id="rId13" Target="../media/image105.png" Type="http://schemas.openxmlformats.org/officeDocument/2006/relationships/image"/><Relationship Id="rId14" Target="../media/image106.svg" Type="http://schemas.openxmlformats.org/officeDocument/2006/relationships/image"/><Relationship Id="rId15" Target="../media/image120.png" Type="http://schemas.openxmlformats.org/officeDocument/2006/relationships/image"/><Relationship Id="rId2" Target="../media/image109.png" Type="http://schemas.openxmlformats.org/officeDocument/2006/relationships/image"/><Relationship Id="rId3" Target="../media/image110.svg" Type="http://schemas.openxmlformats.org/officeDocument/2006/relationships/image"/><Relationship Id="rId4" Target="../media/image111.png" Type="http://schemas.openxmlformats.org/officeDocument/2006/relationships/image"/><Relationship Id="rId5" Target="../media/image112.png" Type="http://schemas.openxmlformats.org/officeDocument/2006/relationships/image"/><Relationship Id="rId6" Target="../media/image113.png" Type="http://schemas.openxmlformats.org/officeDocument/2006/relationships/image"/><Relationship Id="rId7" Target="../media/image114.svg" Type="http://schemas.openxmlformats.org/officeDocument/2006/relationships/image"/><Relationship Id="rId8" Target="../media/image115.png" Type="http://schemas.openxmlformats.org/officeDocument/2006/relationships/image"/><Relationship Id="rId9" Target="../media/image1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2" Target="../media/image27.png" Type="http://schemas.openxmlformats.org/officeDocument/2006/relationships/image"/><Relationship Id="rId3" Target="../media/image28.png" Type="http://schemas.openxmlformats.org/officeDocument/2006/relationships/image"/><Relationship Id="rId4" Target="../media/image29.jpe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https://drive.google.com/drive/folders/104amffiUkUnIQ4JrO0J7NhKLxEUo4SsG" TargetMode="External" Type="http://schemas.openxmlformats.org/officeDocument/2006/relationships/hyperlink"/><Relationship Id="rId8" Target="../media/image30.png" Type="http://schemas.openxmlformats.org/officeDocument/2006/relationships/image"/><Relationship Id="rId9" Target="../media/image3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42.png" Type="http://schemas.openxmlformats.org/officeDocument/2006/relationships/image"/><Relationship Id="rId12" Target="../media/image43.jpeg" Type="http://schemas.openxmlformats.org/officeDocument/2006/relationships/image"/><Relationship Id="rId13" Target="../media/image44.png" Type="http://schemas.openxmlformats.org/officeDocument/2006/relationships/image"/><Relationship Id="rId14" Target="../media/image45.svg" Type="http://schemas.openxmlformats.org/officeDocument/2006/relationships/image"/><Relationship Id="rId15" Target="../media/image46.png" Type="http://schemas.openxmlformats.org/officeDocument/2006/relationships/image"/><Relationship Id="rId16" Target="../media/image47.svg" Type="http://schemas.openxmlformats.org/officeDocument/2006/relationships/image"/><Relationship Id="rId17" Target="../media/image48.png" Type="http://schemas.openxmlformats.org/officeDocument/2006/relationships/image"/><Relationship Id="rId18" Target="../media/image49.png" Type="http://schemas.openxmlformats.org/officeDocument/2006/relationships/image"/><Relationship Id="rId19" Target="../media/image50.svg" Type="http://schemas.openxmlformats.org/officeDocument/2006/relationships/image"/><Relationship Id="rId2" Target="../media/image36.png" Type="http://schemas.openxmlformats.org/officeDocument/2006/relationships/image"/><Relationship Id="rId20" Target="../media/image51.png" Type="http://schemas.openxmlformats.org/officeDocument/2006/relationships/image"/><Relationship Id="rId21" Target="../media/image52.svg" Type="http://schemas.openxmlformats.org/officeDocument/2006/relationships/image"/><Relationship Id="rId22" Target="../media/image17.png" Type="http://schemas.openxmlformats.org/officeDocument/2006/relationships/image"/><Relationship Id="rId23" Target="../media/image18.svg" Type="http://schemas.openxmlformats.org/officeDocument/2006/relationships/image"/><Relationship Id="rId24" Target="../media/image53.png" Type="http://schemas.openxmlformats.org/officeDocument/2006/relationships/image"/><Relationship Id="rId25" Target="../media/image54.svg" Type="http://schemas.openxmlformats.org/officeDocument/2006/relationships/image"/><Relationship Id="rId26" Target="../media/image55.png" Type="http://schemas.openxmlformats.org/officeDocument/2006/relationships/image"/><Relationship Id="rId27" Target="../media/image56.svg" Type="http://schemas.openxmlformats.org/officeDocument/2006/relationships/image"/><Relationship Id="rId28" Target="../media/image30.png" Type="http://schemas.openxmlformats.org/officeDocument/2006/relationships/image"/><Relationship Id="rId29" Target="../media/image31.sv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28.pn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 Id="rId9"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sv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jpeg" Type="http://schemas.openxmlformats.org/officeDocument/2006/relationships/image"/><Relationship Id="rId2" Target="../media/image57.jpeg" Type="http://schemas.openxmlformats.org/officeDocument/2006/relationships/image"/><Relationship Id="rId3" Target="../media/image58.jpeg" Type="http://schemas.openxmlformats.org/officeDocument/2006/relationships/image"/><Relationship Id="rId4" Target="../media/image59.jpeg" Type="http://schemas.openxmlformats.org/officeDocument/2006/relationships/image"/><Relationship Id="rId5" Target="../media/image60.png" Type="http://schemas.openxmlformats.org/officeDocument/2006/relationships/image"/><Relationship Id="rId6" Target="../media/image61.png" Type="http://schemas.openxmlformats.org/officeDocument/2006/relationships/image"/><Relationship Id="rId7" Target="../media/image62.png" Type="http://schemas.openxmlformats.org/officeDocument/2006/relationships/image"/><Relationship Id="rId8" Target="../media/image63.jpeg" Type="http://schemas.openxmlformats.org/officeDocument/2006/relationships/image"/><Relationship Id="rId9" Target="../media/image6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jpeg" Type="http://schemas.openxmlformats.org/officeDocument/2006/relationships/image"/><Relationship Id="rId3" Target="../media/image67.jpeg" Type="http://schemas.openxmlformats.org/officeDocument/2006/relationships/image"/><Relationship Id="rId4" Target="../media/image68.png" Type="http://schemas.openxmlformats.org/officeDocument/2006/relationships/image"/><Relationship Id="rId5" Target="../media/image69.jpeg" Type="http://schemas.openxmlformats.org/officeDocument/2006/relationships/image"/><Relationship Id="rId6" Target="../media/image70.jpeg" Type="http://schemas.openxmlformats.org/officeDocument/2006/relationships/image"/><Relationship Id="rId7" Target="../media/image71.jpeg" Type="http://schemas.openxmlformats.org/officeDocument/2006/relationships/image"/><Relationship Id="rId8" Target="../media/image7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EDD2"/>
        </a:solidFill>
      </p:bgPr>
    </p:bg>
    <p:spTree>
      <p:nvGrpSpPr>
        <p:cNvPr id="1" name=""/>
        <p:cNvGrpSpPr/>
        <p:nvPr/>
      </p:nvGrpSpPr>
      <p:grpSpPr>
        <a:xfrm>
          <a:off x="0" y="0"/>
          <a:ext cx="0" cy="0"/>
          <a:chOff x="0" y="0"/>
          <a:chExt cx="0" cy="0"/>
        </a:xfrm>
      </p:grpSpPr>
      <p:grpSp>
        <p:nvGrpSpPr>
          <p:cNvPr name="Group 2" id="2"/>
          <p:cNvGrpSpPr/>
          <p:nvPr/>
        </p:nvGrpSpPr>
        <p:grpSpPr>
          <a:xfrm rot="0">
            <a:off x="0" y="4579133"/>
            <a:ext cx="18288000" cy="6723690"/>
            <a:chOff x="0" y="0"/>
            <a:chExt cx="24384000" cy="8964920"/>
          </a:xfrm>
        </p:grpSpPr>
        <p:sp>
          <p:nvSpPr>
            <p:cNvPr name="Freeform 3" id="3"/>
            <p:cNvSpPr/>
            <p:nvPr/>
          </p:nvSpPr>
          <p:spPr>
            <a:xfrm flipH="false" flipV="false" rot="0">
              <a:off x="0" y="0"/>
              <a:ext cx="24384000" cy="7312136"/>
            </a:xfrm>
            <a:custGeom>
              <a:avLst/>
              <a:gdLst/>
              <a:ahLst/>
              <a:cxnLst/>
              <a:rect r="r" b="b" t="t" l="l"/>
              <a:pathLst>
                <a:path h="7312136" w="24384000">
                  <a:moveTo>
                    <a:pt x="0" y="0"/>
                  </a:moveTo>
                  <a:lnTo>
                    <a:pt x="24384000" y="0"/>
                  </a:lnTo>
                  <a:lnTo>
                    <a:pt x="24384000" y="7312136"/>
                  </a:lnTo>
                  <a:lnTo>
                    <a:pt x="0" y="7312136"/>
                  </a:lnTo>
                  <a:lnTo>
                    <a:pt x="0" y="0"/>
                  </a:lnTo>
                  <a:close/>
                </a:path>
              </a:pathLst>
            </a:custGeom>
            <a:blipFill>
              <a:blip r:embed="rId2">
                <a:extLst>
                  <a:ext uri="{96DAC541-7B7A-43D3-8B79-37D633B846F1}">
                    <asvg:svgBlip xmlns:asvg="http://schemas.microsoft.com/office/drawing/2016/SVG/main" r:embed="rId3"/>
                  </a:ext>
                </a:extLst>
              </a:blip>
              <a:stretch>
                <a:fillRect l="0" t="0" r="0" b="-64917"/>
              </a:stretch>
            </a:blipFill>
          </p:spPr>
        </p:sp>
        <p:sp>
          <p:nvSpPr>
            <p:cNvPr name="Freeform 4" id="4"/>
            <p:cNvSpPr/>
            <p:nvPr/>
          </p:nvSpPr>
          <p:spPr>
            <a:xfrm flipH="false" flipV="false" rot="0">
              <a:off x="0" y="829131"/>
              <a:ext cx="24384000" cy="8135789"/>
            </a:xfrm>
            <a:custGeom>
              <a:avLst/>
              <a:gdLst/>
              <a:ahLst/>
              <a:cxnLst/>
              <a:rect r="r" b="b" t="t" l="l"/>
              <a:pathLst>
                <a:path h="8135789" w="24384000">
                  <a:moveTo>
                    <a:pt x="0" y="0"/>
                  </a:moveTo>
                  <a:lnTo>
                    <a:pt x="24384000" y="0"/>
                  </a:lnTo>
                  <a:lnTo>
                    <a:pt x="24384000" y="8135789"/>
                  </a:lnTo>
                  <a:lnTo>
                    <a:pt x="0" y="8135789"/>
                  </a:lnTo>
                  <a:lnTo>
                    <a:pt x="0" y="0"/>
                  </a:lnTo>
                  <a:close/>
                </a:path>
              </a:pathLst>
            </a:custGeom>
            <a:blipFill>
              <a:blip r:embed="rId4">
                <a:extLst>
                  <a:ext uri="{96DAC541-7B7A-43D3-8B79-37D633B846F1}">
                    <asvg:svgBlip xmlns:asvg="http://schemas.microsoft.com/office/drawing/2016/SVG/main" r:embed="rId5"/>
                  </a:ext>
                </a:extLst>
              </a:blip>
              <a:stretch>
                <a:fillRect l="0" t="0" r="0" b="-48221"/>
              </a:stretch>
            </a:blipFill>
          </p:spPr>
        </p:sp>
      </p:grpSp>
      <p:sp>
        <p:nvSpPr>
          <p:cNvPr name="Freeform 5" id="5"/>
          <p:cNvSpPr/>
          <p:nvPr/>
        </p:nvSpPr>
        <p:spPr>
          <a:xfrm flipH="false" flipV="false" rot="0">
            <a:off x="11775527" y="7550696"/>
            <a:ext cx="868301" cy="780564"/>
          </a:xfrm>
          <a:custGeom>
            <a:avLst/>
            <a:gdLst/>
            <a:ahLst/>
            <a:cxnLst/>
            <a:rect r="r" b="b" t="t" l="l"/>
            <a:pathLst>
              <a:path h="780564" w="868301">
                <a:moveTo>
                  <a:pt x="0" y="0"/>
                </a:moveTo>
                <a:lnTo>
                  <a:pt x="868301" y="0"/>
                </a:lnTo>
                <a:lnTo>
                  <a:pt x="868301" y="780564"/>
                </a:lnTo>
                <a:lnTo>
                  <a:pt x="0" y="7805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588692">
            <a:off x="-2694057" y="-1295442"/>
            <a:ext cx="10933655" cy="4214427"/>
          </a:xfrm>
          <a:custGeom>
            <a:avLst/>
            <a:gdLst/>
            <a:ahLst/>
            <a:cxnLst/>
            <a:rect r="r" b="b" t="t" l="l"/>
            <a:pathLst>
              <a:path h="4214427" w="10933655">
                <a:moveTo>
                  <a:pt x="0" y="0"/>
                </a:moveTo>
                <a:lnTo>
                  <a:pt x="10933655" y="0"/>
                </a:lnTo>
                <a:lnTo>
                  <a:pt x="10933655" y="4214427"/>
                </a:lnTo>
                <a:lnTo>
                  <a:pt x="0" y="42144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216150" y="4990185"/>
            <a:ext cx="2347502" cy="2334697"/>
          </a:xfrm>
          <a:custGeom>
            <a:avLst/>
            <a:gdLst/>
            <a:ahLst/>
            <a:cxnLst/>
            <a:rect r="r" b="b" t="t" l="l"/>
            <a:pathLst>
              <a:path h="2334697" w="2347502">
                <a:moveTo>
                  <a:pt x="0" y="0"/>
                </a:moveTo>
                <a:lnTo>
                  <a:pt x="2347502" y="0"/>
                </a:lnTo>
                <a:lnTo>
                  <a:pt x="2347502" y="2334697"/>
                </a:lnTo>
                <a:lnTo>
                  <a:pt x="0" y="23346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5354890" y="1650469"/>
            <a:ext cx="7876776" cy="2076450"/>
          </a:xfrm>
          <a:prstGeom prst="rect">
            <a:avLst/>
          </a:prstGeom>
        </p:spPr>
        <p:txBody>
          <a:bodyPr anchor="t" rtlCol="false" tIns="0" lIns="0" bIns="0" rIns="0">
            <a:spAutoFit/>
          </a:bodyPr>
          <a:lstStyle/>
          <a:p>
            <a:pPr algn="ctr">
              <a:lnSpc>
                <a:spcPts val="16800"/>
              </a:lnSpc>
            </a:pPr>
            <a:r>
              <a:rPr lang="en-US" sz="12000">
                <a:solidFill>
                  <a:srgbClr val="DB5F6E"/>
                </a:solidFill>
                <a:latin typeface="Nefelibata Sans"/>
                <a:ea typeface="Nefelibata Sans"/>
                <a:cs typeface="Nefelibata Sans"/>
                <a:sym typeface="Nefelibata Sans"/>
              </a:rPr>
              <a:t>BEACH LITTER</a:t>
            </a:r>
          </a:p>
        </p:txBody>
      </p:sp>
      <p:sp>
        <p:nvSpPr>
          <p:cNvPr name="Freeform 9" id="9"/>
          <p:cNvSpPr/>
          <p:nvPr/>
        </p:nvSpPr>
        <p:spPr>
          <a:xfrm flipH="false" flipV="false" rot="-1081652">
            <a:off x="334358" y="5693295"/>
            <a:ext cx="1201342" cy="2351381"/>
          </a:xfrm>
          <a:custGeom>
            <a:avLst/>
            <a:gdLst/>
            <a:ahLst/>
            <a:cxnLst/>
            <a:rect r="r" b="b" t="t" l="l"/>
            <a:pathLst>
              <a:path h="2351381" w="1201342">
                <a:moveTo>
                  <a:pt x="0" y="0"/>
                </a:moveTo>
                <a:lnTo>
                  <a:pt x="1201342" y="0"/>
                </a:lnTo>
                <a:lnTo>
                  <a:pt x="1201342" y="2351381"/>
                </a:lnTo>
                <a:lnTo>
                  <a:pt x="0" y="235138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true" flipV="false" rot="-529074">
            <a:off x="1713024" y="4895317"/>
            <a:ext cx="1201342" cy="2351381"/>
          </a:xfrm>
          <a:custGeom>
            <a:avLst/>
            <a:gdLst/>
            <a:ahLst/>
            <a:cxnLst/>
            <a:rect r="r" b="b" t="t" l="l"/>
            <a:pathLst>
              <a:path h="2351381" w="1201342">
                <a:moveTo>
                  <a:pt x="1201342" y="0"/>
                </a:moveTo>
                <a:lnTo>
                  <a:pt x="0" y="0"/>
                </a:lnTo>
                <a:lnTo>
                  <a:pt x="0" y="2351381"/>
                </a:lnTo>
                <a:lnTo>
                  <a:pt x="1201342" y="2351381"/>
                </a:lnTo>
                <a:lnTo>
                  <a:pt x="1201342"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3021180">
            <a:off x="15067110" y="-1907392"/>
            <a:ext cx="8226052" cy="8634214"/>
          </a:xfrm>
          <a:custGeom>
            <a:avLst/>
            <a:gdLst/>
            <a:ahLst/>
            <a:cxnLst/>
            <a:rect r="r" b="b" t="t" l="l"/>
            <a:pathLst>
              <a:path h="8634214" w="8226052">
                <a:moveTo>
                  <a:pt x="0" y="0"/>
                </a:moveTo>
                <a:lnTo>
                  <a:pt x="8226052" y="0"/>
                </a:lnTo>
                <a:lnTo>
                  <a:pt x="8226052" y="8634214"/>
                </a:lnTo>
                <a:lnTo>
                  <a:pt x="0" y="863421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1870058" y="3067050"/>
            <a:ext cx="14048648" cy="2076450"/>
          </a:xfrm>
          <a:prstGeom prst="rect">
            <a:avLst/>
          </a:prstGeom>
        </p:spPr>
        <p:txBody>
          <a:bodyPr anchor="t" rtlCol="false" tIns="0" lIns="0" bIns="0" rIns="0">
            <a:spAutoFit/>
          </a:bodyPr>
          <a:lstStyle/>
          <a:p>
            <a:pPr algn="ctr">
              <a:lnSpc>
                <a:spcPts val="16800"/>
              </a:lnSpc>
            </a:pPr>
            <a:r>
              <a:rPr lang="en-US" sz="12000">
                <a:solidFill>
                  <a:srgbClr val="4C9464"/>
                </a:solidFill>
                <a:latin typeface="Nefelibata Sans"/>
                <a:ea typeface="Nefelibata Sans"/>
                <a:cs typeface="Nefelibata Sans"/>
                <a:sym typeface="Nefelibata Sans"/>
              </a:rPr>
              <a:t>SEGMENTATION</a:t>
            </a:r>
          </a:p>
        </p:txBody>
      </p:sp>
      <p:sp>
        <p:nvSpPr>
          <p:cNvPr name="TextBox 13" id="13"/>
          <p:cNvSpPr txBox="true"/>
          <p:nvPr/>
        </p:nvSpPr>
        <p:spPr>
          <a:xfrm rot="0">
            <a:off x="13139986" y="8797607"/>
            <a:ext cx="4623692" cy="1092835"/>
          </a:xfrm>
          <a:prstGeom prst="rect">
            <a:avLst/>
          </a:prstGeom>
        </p:spPr>
        <p:txBody>
          <a:bodyPr anchor="t" rtlCol="false" tIns="0" lIns="0" bIns="0" rIns="0">
            <a:spAutoFit/>
          </a:bodyPr>
          <a:lstStyle/>
          <a:p>
            <a:pPr algn="r">
              <a:lnSpc>
                <a:spcPts val="5739"/>
              </a:lnSpc>
            </a:pPr>
            <a:r>
              <a:rPr lang="en-US" sz="4099">
                <a:solidFill>
                  <a:srgbClr val="176269"/>
                </a:solidFill>
                <a:latin typeface="Alata"/>
                <a:ea typeface="Alata"/>
                <a:cs typeface="Alata"/>
                <a:sym typeface="Alata"/>
              </a:rPr>
              <a:t>GEOFFREY HINTON</a:t>
            </a:r>
          </a:p>
          <a:p>
            <a:pPr algn="r">
              <a:lnSpc>
                <a:spcPts val="2940"/>
              </a:lnSpc>
            </a:pPr>
            <a:r>
              <a:rPr lang="en-US" b="true" sz="2100">
                <a:solidFill>
                  <a:srgbClr val="545454"/>
                </a:solidFill>
                <a:latin typeface="Open Sans Bold"/>
                <a:ea typeface="Open Sans Bold"/>
                <a:cs typeface="Open Sans Bold"/>
                <a:sym typeface="Open Sans Bold"/>
              </a:rPr>
              <a:t>13 September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94695"/>
            <a:ext cx="18264272" cy="192305"/>
            <a:chOff x="0" y="0"/>
            <a:chExt cx="4810343" cy="50648"/>
          </a:xfrm>
        </p:grpSpPr>
        <p:sp>
          <p:nvSpPr>
            <p:cNvPr name="Freeform 3" id="3"/>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227B94"/>
            </a:solidFill>
          </p:spPr>
        </p:sp>
        <p:sp>
          <p:nvSpPr>
            <p:cNvPr name="TextBox 4" id="4"/>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graphicFrame>
        <p:nvGraphicFramePr>
          <p:cNvPr name="Table 5" id="5"/>
          <p:cNvGraphicFramePr>
            <a:graphicFrameLocks noGrp="true"/>
          </p:cNvGraphicFramePr>
          <p:nvPr/>
        </p:nvGraphicFramePr>
        <p:xfrm>
          <a:off x="1028700" y="1793210"/>
          <a:ext cx="6937377" cy="1000125"/>
        </p:xfrm>
        <a:graphic>
          <a:graphicData uri="http://schemas.openxmlformats.org/drawingml/2006/table">
            <a:tbl>
              <a:tblPr/>
              <a:tblGrid>
                <a:gridCol w="3353514"/>
                <a:gridCol w="3583863"/>
              </a:tblGrid>
              <a:tr h="944043">
                <a:tc gridSpan="2">
                  <a:txBody>
                    <a:bodyPr anchor="t" rtlCol="false"/>
                    <a:lstStyle/>
                    <a:p>
                      <a:pPr algn="ctr">
                        <a:lnSpc>
                          <a:spcPts val="3639"/>
                        </a:lnSpc>
                        <a:defRPr/>
                      </a:pPr>
                      <a:r>
                        <a:rPr lang="en-US" sz="2599" b="true">
                          <a:solidFill>
                            <a:srgbClr val="F6F6F6"/>
                          </a:solidFill>
                          <a:latin typeface="Open Sans Bold"/>
                          <a:ea typeface="Open Sans Bold"/>
                          <a:cs typeface="Open Sans Bold"/>
                          <a:sym typeface="Open Sans Bold"/>
                        </a:rPr>
                        <a:t>YOLOv8x Finetuning First Stage: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EACDA"/>
                    </a:solidFill>
                  </a:tcPr>
                </a:tc>
                <a:tc hMerge="true">
                  <a:txBody>
                    <a:bodyPr anchor="t" rtlCol="false"/>
                    <a:lstStyle/>
                    <a:p>
                      <a:pPr algn="ctr">
                        <a:lnSpc>
                          <a:spcPts val="3639"/>
                        </a:lnSpc>
                        <a:defRPr/>
                      </a:pPr>
                      <a:r>
                        <a:rPr lang="en-US" sz="2599" b="true">
                          <a:solidFill>
                            <a:srgbClr val="F6F6F6"/>
                          </a:solidFill>
                          <a:latin typeface="Open Sans Bold"/>
                          <a:ea typeface="Open Sans Bold"/>
                          <a:cs typeface="Open Sans Bold"/>
                          <a:sym typeface="Open Sans Bold"/>
                        </a:rPr>
                        <a:t>YOLOv8x Finetuning First Stage: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EACDA"/>
                    </a:solidFill>
                  </a:tcPr>
                </a:tc>
              </a:tr>
            </a:tbl>
          </a:graphicData>
        </a:graphic>
      </p:graphicFrame>
      <p:graphicFrame>
        <p:nvGraphicFramePr>
          <p:cNvPr name="Table 6" id="6"/>
          <p:cNvGraphicFramePr>
            <a:graphicFrameLocks noGrp="true"/>
          </p:cNvGraphicFramePr>
          <p:nvPr/>
        </p:nvGraphicFramePr>
        <p:xfrm>
          <a:off x="9716264" y="3656908"/>
          <a:ext cx="7227151" cy="1000125"/>
        </p:xfrm>
        <a:graphic>
          <a:graphicData uri="http://schemas.openxmlformats.org/drawingml/2006/table">
            <a:tbl>
              <a:tblPr/>
              <a:tblGrid>
                <a:gridCol w="3498426"/>
                <a:gridCol w="3728725"/>
              </a:tblGrid>
              <a:tr h="944043">
                <a:tc gridSpan="2">
                  <a:txBody>
                    <a:bodyPr anchor="t" rtlCol="false"/>
                    <a:lstStyle/>
                    <a:p>
                      <a:pPr algn="ctr">
                        <a:lnSpc>
                          <a:spcPts val="3639"/>
                        </a:lnSpc>
                        <a:defRPr/>
                      </a:pPr>
                      <a:r>
                        <a:rPr lang="en-US" sz="2599" b="true">
                          <a:solidFill>
                            <a:srgbClr val="FFFFFF"/>
                          </a:solidFill>
                          <a:latin typeface="Open Sans Bold"/>
                          <a:ea typeface="Open Sans Bold"/>
                          <a:cs typeface="Open Sans Bold"/>
                          <a:sym typeface="Open Sans Bold"/>
                        </a:rPr>
                        <a:t>YOLOv8x Finetuning Second Stage: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EACDA"/>
                    </a:solidFill>
                  </a:tcPr>
                </a:tc>
                <a:tc hMerge="true">
                  <a:txBody>
                    <a:bodyPr anchor="t" rtlCol="false"/>
                    <a:lstStyle/>
                    <a:p>
                      <a:pPr algn="ctr">
                        <a:lnSpc>
                          <a:spcPts val="3639"/>
                        </a:lnSpc>
                        <a:defRPr/>
                      </a:pPr>
                      <a:r>
                        <a:rPr lang="en-US" sz="2599" b="true">
                          <a:solidFill>
                            <a:srgbClr val="FFFFFF"/>
                          </a:solidFill>
                          <a:latin typeface="Open Sans Bold"/>
                          <a:ea typeface="Open Sans Bold"/>
                          <a:cs typeface="Open Sans Bold"/>
                          <a:sym typeface="Open Sans Bold"/>
                        </a:rPr>
                        <a:t>YOLOv8x Finetuning Second Stage: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EACDA"/>
                    </a:solidFill>
                  </a:tcPr>
                </a:tc>
              </a:tr>
            </a:tbl>
          </a:graphicData>
        </a:graphic>
      </p:graphicFrame>
      <p:graphicFrame>
        <p:nvGraphicFramePr>
          <p:cNvPr name="Table 7" id="7"/>
          <p:cNvGraphicFramePr>
            <a:graphicFrameLocks noGrp="true"/>
          </p:cNvGraphicFramePr>
          <p:nvPr/>
        </p:nvGraphicFramePr>
        <p:xfrm>
          <a:off x="1028700" y="2793335"/>
          <a:ext cx="6937377" cy="4114800"/>
        </p:xfrm>
        <a:graphic>
          <a:graphicData uri="http://schemas.openxmlformats.org/drawingml/2006/table">
            <a:tbl>
              <a:tblPr/>
              <a:tblGrid>
                <a:gridCol w="1463248"/>
                <a:gridCol w="1463248"/>
                <a:gridCol w="1463248"/>
                <a:gridCol w="1463248"/>
                <a:gridCol w="1084385"/>
              </a:tblGrid>
              <a:tr h="822960">
                <a:tc>
                  <a:txBody>
                    <a:bodyPr anchor="t" rtlCol="false"/>
                    <a:lstStyle/>
                    <a:p>
                      <a:pPr algn="l">
                        <a:lnSpc>
                          <a:spcPts val="2239"/>
                        </a:lnSpc>
                        <a:defRPr/>
                      </a:pPr>
                      <a:r>
                        <a:rPr lang="en-US" sz="1599">
                          <a:solidFill>
                            <a:srgbClr val="000000"/>
                          </a:solidFill>
                          <a:latin typeface="Open Sans"/>
                          <a:ea typeface="Open Sans"/>
                          <a:cs typeface="Open Sans"/>
                          <a:sym typeface="Open Sans"/>
                        </a:rPr>
                        <a:t>var</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2</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3</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4</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2960">
                <a:tc>
                  <a:txBody>
                    <a:bodyPr anchor="t" rtlCol="false"/>
                    <a:lstStyle/>
                    <a:p>
                      <a:pPr algn="l">
                        <a:lnSpc>
                          <a:spcPts val="2239"/>
                        </a:lnSpc>
                        <a:defRPr/>
                      </a:pPr>
                      <a:r>
                        <a:rPr lang="en-US" sz="1599">
                          <a:solidFill>
                            <a:srgbClr val="000000"/>
                          </a:solidFill>
                          <a:latin typeface="Open Sans"/>
                          <a:ea typeface="Open Sans"/>
                          <a:cs typeface="Open Sans"/>
                          <a:sym typeface="Open Sans"/>
                        </a:rPr>
                        <a:t>Epoch</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FF3131"/>
                          </a:solidFill>
                          <a:latin typeface="Open Sans Bold"/>
                          <a:ea typeface="Open Sans Bold"/>
                          <a:cs typeface="Open Sans Bold"/>
                          <a:sym typeface="Open Sans Bold"/>
                        </a:rPr>
                        <a:t>70</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FF3131"/>
                          </a:solidFill>
                          <a:latin typeface="Open Sans Bold"/>
                          <a:ea typeface="Open Sans Bold"/>
                          <a:cs typeface="Open Sans Bold"/>
                          <a:sym typeface="Open Sans Bold"/>
                        </a:rPr>
                        <a:t>70</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FF3131"/>
                          </a:solidFill>
                          <a:latin typeface="Open Sans Bold"/>
                          <a:ea typeface="Open Sans Bold"/>
                          <a:cs typeface="Open Sans Bold"/>
                          <a:sym typeface="Open Sans Bold"/>
                        </a:rPr>
                        <a:t>70</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FF3131"/>
                          </a:solidFill>
                          <a:latin typeface="Open Sans Bold"/>
                          <a:ea typeface="Open Sans Bold"/>
                          <a:cs typeface="Open Sans Bold"/>
                          <a:sym typeface="Open Sans Bold"/>
                        </a:rPr>
                        <a:t>70</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2960">
                <a:tc>
                  <a:txBody>
                    <a:bodyPr anchor="t" rtlCol="false"/>
                    <a:lstStyle/>
                    <a:p>
                      <a:pPr algn="l">
                        <a:lnSpc>
                          <a:spcPts val="2239"/>
                        </a:lnSpc>
                        <a:defRPr/>
                      </a:pPr>
                      <a:r>
                        <a:rPr lang="en-US" sz="1599">
                          <a:solidFill>
                            <a:srgbClr val="000000"/>
                          </a:solidFill>
                          <a:latin typeface="Open Sans"/>
                          <a:ea typeface="Open Sans"/>
                          <a:cs typeface="Open Sans"/>
                          <a:sym typeface="Open Sans"/>
                        </a:rPr>
                        <a:t>Batchsize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FF3131"/>
                          </a:solidFill>
                          <a:latin typeface="Open Sans Bold"/>
                          <a:ea typeface="Open Sans Bold"/>
                          <a:cs typeface="Open Sans Bold"/>
                          <a:sym typeface="Open Sans Bold"/>
                        </a:rPr>
                        <a:t>4</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FF3131"/>
                          </a:solidFill>
                          <a:latin typeface="Open Sans Bold"/>
                          <a:ea typeface="Open Sans Bold"/>
                          <a:cs typeface="Open Sans Bold"/>
                          <a:sym typeface="Open Sans Bold"/>
                        </a:rPr>
                        <a:t>8</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16</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16</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2960">
                <a:tc>
                  <a:txBody>
                    <a:bodyPr anchor="t" rtlCol="false"/>
                    <a:lstStyle/>
                    <a:p>
                      <a:pPr algn="l">
                        <a:lnSpc>
                          <a:spcPts val="2239"/>
                        </a:lnSpc>
                        <a:defRPr/>
                      </a:pPr>
                      <a:r>
                        <a:rPr lang="en-US" sz="1599">
                          <a:solidFill>
                            <a:srgbClr val="000000"/>
                          </a:solidFill>
                          <a:latin typeface="Open Sans"/>
                          <a:ea typeface="Open Sans"/>
                          <a:cs typeface="Open Sans"/>
                          <a:sym typeface="Open Sans"/>
                        </a:rPr>
                        <a:t>lr0</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0.005</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0.005</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FF3131"/>
                          </a:solidFill>
                          <a:latin typeface="Open Sans Bold"/>
                          <a:ea typeface="Open Sans Bold"/>
                          <a:cs typeface="Open Sans Bold"/>
                          <a:sym typeface="Open Sans Bold"/>
                        </a:rPr>
                        <a:t>0.0005</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FF3131"/>
                          </a:solidFill>
                          <a:latin typeface="Open Sans Bold"/>
                          <a:ea typeface="Open Sans Bold"/>
                          <a:cs typeface="Open Sans Bold"/>
                          <a:sym typeface="Open Sans Bold"/>
                        </a:rPr>
                        <a:t>0.05</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2960">
                <a:tc>
                  <a:txBody>
                    <a:bodyPr anchor="t" rtlCol="false"/>
                    <a:lstStyle/>
                    <a:p>
                      <a:pPr algn="l">
                        <a:lnSpc>
                          <a:spcPts val="2239"/>
                        </a:lnSpc>
                        <a:defRPr/>
                      </a:pPr>
                      <a:r>
                        <a:rPr lang="en-US" sz="1599">
                          <a:solidFill>
                            <a:srgbClr val="000000"/>
                          </a:solidFill>
                          <a:latin typeface="Open Sans"/>
                          <a:ea typeface="Open Sans"/>
                          <a:cs typeface="Open Sans"/>
                          <a:sym typeface="Open Sans"/>
                        </a:rPr>
                        <a:t>optimizer</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SGD</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SGD</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SGD</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SGD</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graphicFrame>
        <p:nvGraphicFramePr>
          <p:cNvPr name="Table 8" id="8"/>
          <p:cNvGraphicFramePr>
            <a:graphicFrameLocks noGrp="true"/>
          </p:cNvGraphicFramePr>
          <p:nvPr/>
        </p:nvGraphicFramePr>
        <p:xfrm>
          <a:off x="9716264" y="4657033"/>
          <a:ext cx="7227151" cy="4114800"/>
        </p:xfrm>
        <a:graphic>
          <a:graphicData uri="http://schemas.openxmlformats.org/drawingml/2006/table">
            <a:tbl>
              <a:tblPr/>
              <a:tblGrid>
                <a:gridCol w="1204525"/>
                <a:gridCol w="1204525"/>
                <a:gridCol w="1204525"/>
                <a:gridCol w="1204525"/>
                <a:gridCol w="1204525"/>
                <a:gridCol w="1204525"/>
              </a:tblGrid>
              <a:tr h="822960">
                <a:tc>
                  <a:txBody>
                    <a:bodyPr anchor="t" rtlCol="false"/>
                    <a:lstStyle/>
                    <a:p>
                      <a:pPr algn="l">
                        <a:lnSpc>
                          <a:spcPts val="2239"/>
                        </a:lnSpc>
                        <a:defRPr/>
                      </a:pPr>
                      <a:r>
                        <a:rPr lang="en-US" sz="1599">
                          <a:solidFill>
                            <a:srgbClr val="000000"/>
                          </a:solidFill>
                          <a:latin typeface="Open Sans"/>
                          <a:ea typeface="Open Sans"/>
                          <a:cs typeface="Open Sans"/>
                          <a:sym typeface="Open Sans"/>
                        </a:rPr>
                        <a:t>var</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2</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3</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4</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5</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2960">
                <a:tc>
                  <a:txBody>
                    <a:bodyPr anchor="t" rtlCol="false"/>
                    <a:lstStyle/>
                    <a:p>
                      <a:pPr algn="l">
                        <a:lnSpc>
                          <a:spcPts val="2239"/>
                        </a:lnSpc>
                        <a:defRPr/>
                      </a:pPr>
                      <a:r>
                        <a:rPr lang="en-US" sz="1599">
                          <a:solidFill>
                            <a:srgbClr val="000000"/>
                          </a:solidFill>
                          <a:latin typeface="Open Sans"/>
                          <a:ea typeface="Open Sans"/>
                          <a:cs typeface="Open Sans"/>
                          <a:sym typeface="Open Sans"/>
                        </a:rPr>
                        <a:t>Epoch</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50</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50</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50</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50</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50</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2960">
                <a:tc>
                  <a:txBody>
                    <a:bodyPr anchor="t" rtlCol="false"/>
                    <a:lstStyle/>
                    <a:p>
                      <a:pPr algn="l">
                        <a:lnSpc>
                          <a:spcPts val="2239"/>
                        </a:lnSpc>
                        <a:defRPr/>
                      </a:pPr>
                      <a:r>
                        <a:rPr lang="en-US" sz="1599">
                          <a:solidFill>
                            <a:srgbClr val="000000"/>
                          </a:solidFill>
                          <a:latin typeface="Open Sans"/>
                          <a:ea typeface="Open Sans"/>
                          <a:cs typeface="Open Sans"/>
                          <a:sym typeface="Open Sans"/>
                        </a:rPr>
                        <a:t>Batchsize</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16</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16</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16</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16</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16</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2960">
                <a:tc>
                  <a:txBody>
                    <a:bodyPr anchor="t" rtlCol="false"/>
                    <a:lstStyle/>
                    <a:p>
                      <a:pPr algn="l">
                        <a:lnSpc>
                          <a:spcPts val="2239"/>
                        </a:lnSpc>
                        <a:defRPr/>
                      </a:pPr>
                      <a:r>
                        <a:rPr lang="en-US" sz="1599">
                          <a:solidFill>
                            <a:srgbClr val="000000"/>
                          </a:solidFill>
                          <a:latin typeface="Open Sans"/>
                          <a:ea typeface="Open Sans"/>
                          <a:cs typeface="Open Sans"/>
                          <a:sym typeface="Open Sans"/>
                        </a:rPr>
                        <a:t>lr0</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FF3131"/>
                          </a:solidFill>
                          <a:latin typeface="Open Sans Bold"/>
                          <a:ea typeface="Open Sans Bold"/>
                          <a:cs typeface="Open Sans Bold"/>
                          <a:sym typeface="Open Sans Bold"/>
                        </a:rPr>
                        <a:t>0.01</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FF3131"/>
                          </a:solidFill>
                          <a:latin typeface="Open Sans Bold"/>
                          <a:ea typeface="Open Sans Bold"/>
                          <a:cs typeface="Open Sans Bold"/>
                          <a:sym typeface="Open Sans Bold"/>
                        </a:rPr>
                        <a:t>0.001</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0.005</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FF3131"/>
                          </a:solidFill>
                          <a:latin typeface="Open Sans Bold"/>
                          <a:ea typeface="Open Sans Bold"/>
                          <a:cs typeface="Open Sans Bold"/>
                          <a:sym typeface="Open Sans Bold"/>
                        </a:rPr>
                        <a:t>0.001</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FF3131"/>
                          </a:solidFill>
                          <a:latin typeface="Open Sans Bold"/>
                          <a:ea typeface="Open Sans Bold"/>
                          <a:cs typeface="Open Sans Bold"/>
                          <a:sym typeface="Open Sans Bold"/>
                        </a:rPr>
                        <a:t>0.0005</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2960">
                <a:tc>
                  <a:txBody>
                    <a:bodyPr anchor="t" rtlCol="false"/>
                    <a:lstStyle/>
                    <a:p>
                      <a:pPr algn="l">
                        <a:lnSpc>
                          <a:spcPts val="2239"/>
                        </a:lnSpc>
                        <a:defRPr/>
                      </a:pPr>
                      <a:r>
                        <a:rPr lang="en-US" sz="1599">
                          <a:solidFill>
                            <a:srgbClr val="000000"/>
                          </a:solidFill>
                          <a:latin typeface="Open Sans"/>
                          <a:ea typeface="Open Sans"/>
                          <a:cs typeface="Open Sans"/>
                          <a:sym typeface="Open Sans"/>
                        </a:rPr>
                        <a:t>optimizer</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SGD</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SGD</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FF3131"/>
                          </a:solidFill>
                          <a:latin typeface="Open Sans Bold"/>
                          <a:ea typeface="Open Sans Bold"/>
                          <a:cs typeface="Open Sans Bold"/>
                          <a:sym typeface="Open Sans Bold"/>
                        </a:rPr>
                        <a:t>Adam</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FF3131"/>
                          </a:solidFill>
                          <a:latin typeface="Open Sans Bold"/>
                          <a:ea typeface="Open Sans Bold"/>
                          <a:cs typeface="Open Sans Bold"/>
                          <a:sym typeface="Open Sans Bold"/>
                        </a:rPr>
                        <a:t>Adam</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FF3131"/>
                          </a:solidFill>
                          <a:latin typeface="Open Sans Bold"/>
                          <a:ea typeface="Open Sans Bold"/>
                          <a:cs typeface="Open Sans Bold"/>
                          <a:sym typeface="Open Sans Bold"/>
                        </a:rPr>
                        <a:t>Adam</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3713294" y="447675"/>
            <a:ext cx="11027930" cy="1038225"/>
          </a:xfrm>
          <a:prstGeom prst="rect">
            <a:avLst/>
          </a:prstGeom>
        </p:spPr>
        <p:txBody>
          <a:bodyPr anchor="t" rtlCol="false" tIns="0" lIns="0" bIns="0" rIns="0">
            <a:spAutoFit/>
          </a:bodyPr>
          <a:lstStyle/>
          <a:p>
            <a:pPr algn="ctr">
              <a:lnSpc>
                <a:spcPts val="8400"/>
              </a:lnSpc>
            </a:pPr>
            <a:r>
              <a:rPr lang="en-US" b="true" sz="6000">
                <a:solidFill>
                  <a:srgbClr val="227B94"/>
                </a:solidFill>
                <a:latin typeface="Inter Bold"/>
                <a:ea typeface="Inter Bold"/>
                <a:cs typeface="Inter Bold"/>
                <a:sym typeface="Inter Bold"/>
              </a:rPr>
              <a:t>MODEL FINETUNING</a:t>
            </a:r>
          </a:p>
        </p:txBody>
      </p:sp>
      <p:sp>
        <p:nvSpPr>
          <p:cNvPr name="Freeform 10" id="10"/>
          <p:cNvSpPr/>
          <p:nvPr/>
        </p:nvSpPr>
        <p:spPr>
          <a:xfrm flipH="false" flipV="false" rot="0">
            <a:off x="14209047" y="9292191"/>
            <a:ext cx="7848217" cy="2187059"/>
          </a:xfrm>
          <a:custGeom>
            <a:avLst/>
            <a:gdLst/>
            <a:ahLst/>
            <a:cxnLst/>
            <a:rect r="r" b="b" t="t" l="l"/>
            <a:pathLst>
              <a:path h="2187059" w="7848217">
                <a:moveTo>
                  <a:pt x="0" y="0"/>
                </a:moveTo>
                <a:lnTo>
                  <a:pt x="7848217" y="0"/>
                </a:lnTo>
                <a:lnTo>
                  <a:pt x="7848217" y="2187058"/>
                </a:lnTo>
                <a:lnTo>
                  <a:pt x="0" y="2187058"/>
                </a:lnTo>
                <a:lnTo>
                  <a:pt x="0" y="0"/>
                </a:lnTo>
                <a:close/>
              </a:path>
            </a:pathLst>
          </a:custGeom>
          <a:blipFill>
            <a:blip r:embed="rId2">
              <a:extLst>
                <a:ext uri="{96DAC541-7B7A-43D3-8B79-37D633B846F1}">
                  <asvg:svgBlip xmlns:asvg="http://schemas.microsoft.com/office/drawing/2016/SVG/main" r:embed="rId3"/>
                </a:ext>
              </a:extLst>
            </a:blip>
            <a:stretch>
              <a:fillRect l="-6159" t="0" r="0" b="0"/>
            </a:stretch>
          </a:blipFill>
        </p:spPr>
      </p:sp>
      <p:sp>
        <p:nvSpPr>
          <p:cNvPr name="Freeform 11" id="11"/>
          <p:cNvSpPr/>
          <p:nvPr/>
        </p:nvSpPr>
        <p:spPr>
          <a:xfrm flipH="false" flipV="false" rot="0">
            <a:off x="-210814" y="9094751"/>
            <a:ext cx="7848217" cy="2187059"/>
          </a:xfrm>
          <a:custGeom>
            <a:avLst/>
            <a:gdLst/>
            <a:ahLst/>
            <a:cxnLst/>
            <a:rect r="r" b="b" t="t" l="l"/>
            <a:pathLst>
              <a:path h="2187059" w="7848217">
                <a:moveTo>
                  <a:pt x="0" y="0"/>
                </a:moveTo>
                <a:lnTo>
                  <a:pt x="7848217" y="0"/>
                </a:lnTo>
                <a:lnTo>
                  <a:pt x="7848217" y="2187058"/>
                </a:lnTo>
                <a:lnTo>
                  <a:pt x="0" y="2187058"/>
                </a:lnTo>
                <a:lnTo>
                  <a:pt x="0" y="0"/>
                </a:lnTo>
                <a:close/>
              </a:path>
            </a:pathLst>
          </a:custGeom>
          <a:blipFill>
            <a:blip r:embed="rId2">
              <a:extLst>
                <a:ext uri="{96DAC541-7B7A-43D3-8B79-37D633B846F1}">
                  <asvg:svgBlip xmlns:asvg="http://schemas.microsoft.com/office/drawing/2016/SVG/main" r:embed="rId3"/>
                </a:ext>
              </a:extLst>
            </a:blip>
            <a:stretch>
              <a:fillRect l="-6159" t="0" r="0" b="0"/>
            </a:stretch>
          </a:blipFill>
        </p:spPr>
      </p:sp>
      <p:sp>
        <p:nvSpPr>
          <p:cNvPr name="Freeform 12" id="12"/>
          <p:cNvSpPr/>
          <p:nvPr/>
        </p:nvSpPr>
        <p:spPr>
          <a:xfrm flipH="false" flipV="false" rot="0">
            <a:off x="6630902" y="9100066"/>
            <a:ext cx="7848217" cy="2187059"/>
          </a:xfrm>
          <a:custGeom>
            <a:avLst/>
            <a:gdLst/>
            <a:ahLst/>
            <a:cxnLst/>
            <a:rect r="r" b="b" t="t" l="l"/>
            <a:pathLst>
              <a:path h="2187059" w="7848217">
                <a:moveTo>
                  <a:pt x="0" y="0"/>
                </a:moveTo>
                <a:lnTo>
                  <a:pt x="7848216" y="0"/>
                </a:lnTo>
                <a:lnTo>
                  <a:pt x="7848216" y="2187058"/>
                </a:lnTo>
                <a:lnTo>
                  <a:pt x="0" y="2187058"/>
                </a:lnTo>
                <a:lnTo>
                  <a:pt x="0" y="0"/>
                </a:lnTo>
                <a:close/>
              </a:path>
            </a:pathLst>
          </a:custGeom>
          <a:blipFill>
            <a:blip r:embed="rId2">
              <a:extLst>
                <a:ext uri="{96DAC541-7B7A-43D3-8B79-37D633B846F1}">
                  <asvg:svgBlip xmlns:asvg="http://schemas.microsoft.com/office/drawing/2016/SVG/main" r:embed="rId3"/>
                </a:ext>
              </a:extLst>
            </a:blip>
            <a:stretch>
              <a:fillRect l="-6159" t="0" r="0" b="0"/>
            </a:stretch>
          </a:blipFill>
        </p:spPr>
      </p:sp>
      <p:sp>
        <p:nvSpPr>
          <p:cNvPr name="Freeform 13" id="13"/>
          <p:cNvSpPr/>
          <p:nvPr/>
        </p:nvSpPr>
        <p:spPr>
          <a:xfrm flipH="false" flipV="false" rot="-177544">
            <a:off x="-6097075" y="7827614"/>
            <a:ext cx="14520197" cy="4464961"/>
          </a:xfrm>
          <a:custGeom>
            <a:avLst/>
            <a:gdLst/>
            <a:ahLst/>
            <a:cxnLst/>
            <a:rect r="r" b="b" t="t" l="l"/>
            <a:pathLst>
              <a:path h="4464961" w="14520197">
                <a:moveTo>
                  <a:pt x="0" y="0"/>
                </a:moveTo>
                <a:lnTo>
                  <a:pt x="14520196" y="0"/>
                </a:lnTo>
                <a:lnTo>
                  <a:pt x="14520196" y="4464961"/>
                </a:lnTo>
                <a:lnTo>
                  <a:pt x="0" y="4464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true" flipV="false" rot="0">
            <a:off x="108616" y="7103238"/>
            <a:ext cx="3129769" cy="2781582"/>
          </a:xfrm>
          <a:custGeom>
            <a:avLst/>
            <a:gdLst/>
            <a:ahLst/>
            <a:cxnLst/>
            <a:rect r="r" b="b" t="t" l="l"/>
            <a:pathLst>
              <a:path h="2781582" w="3129769">
                <a:moveTo>
                  <a:pt x="3129769" y="0"/>
                </a:moveTo>
                <a:lnTo>
                  <a:pt x="0" y="0"/>
                </a:lnTo>
                <a:lnTo>
                  <a:pt x="0" y="2781582"/>
                </a:lnTo>
                <a:lnTo>
                  <a:pt x="3129769" y="2781582"/>
                </a:lnTo>
                <a:lnTo>
                  <a:pt x="312976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4373280">
            <a:off x="4206336" y="8913774"/>
            <a:ext cx="1144364" cy="1017053"/>
          </a:xfrm>
          <a:custGeom>
            <a:avLst/>
            <a:gdLst/>
            <a:ahLst/>
            <a:cxnLst/>
            <a:rect r="r" b="b" t="t" l="l"/>
            <a:pathLst>
              <a:path h="1017053" w="1144364">
                <a:moveTo>
                  <a:pt x="0" y="0"/>
                </a:moveTo>
                <a:lnTo>
                  <a:pt x="1144364" y="0"/>
                </a:lnTo>
                <a:lnTo>
                  <a:pt x="1144364" y="1017053"/>
                </a:lnTo>
                <a:lnTo>
                  <a:pt x="0" y="10170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634503">
            <a:off x="607267" y="537247"/>
            <a:ext cx="1426144" cy="943038"/>
          </a:xfrm>
          <a:custGeom>
            <a:avLst/>
            <a:gdLst/>
            <a:ahLst/>
            <a:cxnLst/>
            <a:rect r="r" b="b" t="t" l="l"/>
            <a:pathLst>
              <a:path h="943038" w="1426144">
                <a:moveTo>
                  <a:pt x="0" y="0"/>
                </a:moveTo>
                <a:lnTo>
                  <a:pt x="1426144" y="0"/>
                </a:lnTo>
                <a:lnTo>
                  <a:pt x="1426144" y="943038"/>
                </a:lnTo>
                <a:lnTo>
                  <a:pt x="0" y="9430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2012883">
            <a:off x="16294614" y="376639"/>
            <a:ext cx="1297602" cy="1304122"/>
          </a:xfrm>
          <a:custGeom>
            <a:avLst/>
            <a:gdLst/>
            <a:ahLst/>
            <a:cxnLst/>
            <a:rect r="r" b="b" t="t" l="l"/>
            <a:pathLst>
              <a:path h="1304122" w="1297602">
                <a:moveTo>
                  <a:pt x="0" y="0"/>
                </a:moveTo>
                <a:lnTo>
                  <a:pt x="1297602" y="0"/>
                </a:lnTo>
                <a:lnTo>
                  <a:pt x="1297602" y="1304122"/>
                </a:lnTo>
                <a:lnTo>
                  <a:pt x="0" y="13041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94695"/>
            <a:ext cx="18264272" cy="192305"/>
            <a:chOff x="0" y="0"/>
            <a:chExt cx="4810343" cy="50648"/>
          </a:xfrm>
        </p:grpSpPr>
        <p:sp>
          <p:nvSpPr>
            <p:cNvPr name="Freeform 3" id="3"/>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227B94"/>
            </a:solidFill>
          </p:spPr>
        </p:sp>
        <p:sp>
          <p:nvSpPr>
            <p:cNvPr name="TextBox 4" id="4"/>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sp>
        <p:nvSpPr>
          <p:cNvPr name="TextBox 5" id="5"/>
          <p:cNvSpPr txBox="true"/>
          <p:nvPr/>
        </p:nvSpPr>
        <p:spPr>
          <a:xfrm rot="0">
            <a:off x="2904311" y="-9492"/>
            <a:ext cx="12479378" cy="1038225"/>
          </a:xfrm>
          <a:prstGeom prst="rect">
            <a:avLst/>
          </a:prstGeom>
        </p:spPr>
        <p:txBody>
          <a:bodyPr anchor="t" rtlCol="false" tIns="0" lIns="0" bIns="0" rIns="0">
            <a:spAutoFit/>
          </a:bodyPr>
          <a:lstStyle/>
          <a:p>
            <a:pPr algn="ctr">
              <a:lnSpc>
                <a:spcPts val="8400"/>
              </a:lnSpc>
            </a:pPr>
            <a:r>
              <a:rPr lang="en-US" sz="6000" b="true">
                <a:solidFill>
                  <a:srgbClr val="227B94"/>
                </a:solidFill>
                <a:latin typeface="Inter Bold"/>
                <a:ea typeface="Inter Bold"/>
                <a:cs typeface="Inter Bold"/>
                <a:sym typeface="Inter Bold"/>
              </a:rPr>
              <a:t>YOLOv8x FINETUNING RESULTS</a:t>
            </a:r>
          </a:p>
        </p:txBody>
      </p:sp>
      <p:graphicFrame>
        <p:nvGraphicFramePr>
          <p:cNvPr name="Table 6" id="6"/>
          <p:cNvGraphicFramePr>
            <a:graphicFrameLocks noGrp="true"/>
          </p:cNvGraphicFramePr>
          <p:nvPr/>
        </p:nvGraphicFramePr>
        <p:xfrm>
          <a:off x="0" y="1028700"/>
          <a:ext cx="18288000" cy="9258300"/>
        </p:xfrm>
        <a:graphic>
          <a:graphicData uri="http://schemas.openxmlformats.org/drawingml/2006/table">
            <a:tbl>
              <a:tblPr/>
              <a:tblGrid>
                <a:gridCol w="6096000"/>
                <a:gridCol w="6096000"/>
                <a:gridCol w="6096000"/>
              </a:tblGrid>
              <a:tr h="3086100">
                <a:tc>
                  <a:txBody>
                    <a:bodyPr anchor="t" rtlCol="false"/>
                    <a:lstStyle/>
                    <a:p>
                      <a:pPr algn="r">
                        <a:lnSpc>
                          <a:spcPts val="33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r">
                        <a:lnSpc>
                          <a:spcPts val="2939"/>
                        </a:lnSpc>
                        <a:defRPr/>
                      </a:pPr>
                      <a:r>
                        <a:rPr lang="en-US" sz="2099" b="true">
                          <a:solidFill>
                            <a:srgbClr val="000000"/>
                          </a:solidFill>
                          <a:latin typeface="Open Sans Bold"/>
                          <a:ea typeface="Open Sans Bold"/>
                          <a:cs typeface="Open Sans Bold"/>
                          <a:sym typeface="Open Sans Bold"/>
                        </a:rPr>
                        <a:t>Prelim. model</a:t>
                      </a:r>
                      <a:endParaRPr lang="en-US" sz="1100"/>
                    </a:p>
                    <a:p>
                      <a:pPr algn="r">
                        <a:lnSpc>
                          <a:spcPts val="2939"/>
                        </a:lnSpc>
                      </a:pPr>
                      <a:r>
                        <a:rPr lang="en-US" sz="2099" b="true">
                          <a:solidFill>
                            <a:srgbClr val="000000"/>
                          </a:solidFill>
                          <a:latin typeface="Open Sans Bold"/>
                          <a:ea typeface="Open Sans Bold"/>
                          <a:cs typeface="Open Sans Bold"/>
                          <a:sym typeface="Open Sans Bold"/>
                        </a:rPr>
                        <a:t>LR 0.005</a:t>
                      </a:r>
                    </a:p>
                    <a:p>
                      <a:pPr algn="r">
                        <a:lnSpc>
                          <a:spcPts val="2939"/>
                        </a:lnSpc>
                      </a:pPr>
                      <a:r>
                        <a:rPr lang="en-US" sz="2099" b="true">
                          <a:solidFill>
                            <a:srgbClr val="000000"/>
                          </a:solidFill>
                          <a:latin typeface="Open Sans Bold"/>
                          <a:ea typeface="Open Sans Bold"/>
                          <a:cs typeface="Open Sans Bold"/>
                          <a:sym typeface="Open Sans Bold"/>
                        </a:rPr>
                        <a:t>Batchsize 16</a:t>
                      </a:r>
                    </a:p>
                    <a:p>
                      <a:pPr algn="r">
                        <a:lnSpc>
                          <a:spcPts val="2939"/>
                        </a:lnSpc>
                      </a:pPr>
                      <a:r>
                        <a:rPr lang="en-US" sz="2099" b="true">
                          <a:solidFill>
                            <a:srgbClr val="000000"/>
                          </a:solidFill>
                          <a:latin typeface="Open Sans Bold"/>
                          <a:ea typeface="Open Sans Bold"/>
                          <a:cs typeface="Open Sans Bold"/>
                          <a:sym typeface="Open Sans Bold"/>
                        </a:rPr>
                        <a:t>SGD</a:t>
                      </a:r>
                    </a:p>
                    <a:p>
                      <a:pPr algn="r">
                        <a:lnSpc>
                          <a:spcPts val="293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r">
                        <a:lnSpc>
                          <a:spcPts val="33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086100">
                <a:tc>
                  <a:txBody>
                    <a:bodyPr anchor="t" rtlCol="false"/>
                    <a:lstStyle/>
                    <a:p>
                      <a:pPr algn="r">
                        <a:lnSpc>
                          <a:spcPts val="3359"/>
                        </a:lnSpc>
                        <a:defRPr/>
                      </a:pPr>
                      <a:r>
                        <a:rPr lang="en-US" sz="2399" b="true">
                          <a:solidFill>
                            <a:srgbClr val="000000"/>
                          </a:solidFill>
                          <a:latin typeface="Open Sans Bold"/>
                          <a:ea typeface="Open Sans Bold"/>
                          <a:cs typeface="Open Sans Bold"/>
                          <a:sym typeface="Open Sans Bold"/>
                        </a:rPr>
                        <a:t>LR </a:t>
                      </a:r>
                      <a:endParaRPr lang="en-US" sz="1100"/>
                    </a:p>
                    <a:p>
                      <a:pPr algn="r">
                        <a:lnSpc>
                          <a:spcPts val="3359"/>
                        </a:lnSpc>
                      </a:pPr>
                      <a:r>
                        <a:rPr lang="en-US" sz="2399" b="true">
                          <a:solidFill>
                            <a:srgbClr val="000000"/>
                          </a:solidFill>
                          <a:latin typeface="Open Sans Bold"/>
                          <a:ea typeface="Open Sans Bold"/>
                          <a:cs typeface="Open Sans Bold"/>
                          <a:sym typeface="Open Sans Bold"/>
                        </a:rPr>
                        <a:t>0.0005</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r">
                        <a:lnSpc>
                          <a:spcPts val="3359"/>
                        </a:lnSpc>
                        <a:defRPr/>
                      </a:pPr>
                      <a:r>
                        <a:rPr lang="en-US" sz="2399" b="true">
                          <a:solidFill>
                            <a:srgbClr val="000000"/>
                          </a:solidFill>
                          <a:latin typeface="Open Sans Bold"/>
                          <a:ea typeface="Open Sans Bold"/>
                          <a:cs typeface="Open Sans Bold"/>
                          <a:sym typeface="Open Sans Bold"/>
                        </a:rPr>
                        <a:t>Batchsize </a:t>
                      </a:r>
                      <a:endParaRPr lang="en-US" sz="1100"/>
                    </a:p>
                    <a:p>
                      <a:pPr algn="r">
                        <a:lnSpc>
                          <a:spcPts val="3359"/>
                        </a:lnSpc>
                      </a:pPr>
                      <a:r>
                        <a:rPr lang="en-US" sz="2399" b="true">
                          <a:solidFill>
                            <a:srgbClr val="000000"/>
                          </a:solidFill>
                          <a:latin typeface="Open Sans Bold"/>
                          <a:ea typeface="Open Sans Bold"/>
                          <a:cs typeface="Open Sans Bold"/>
                          <a:sym typeface="Open Sans Bold"/>
                        </a:rPr>
                        <a:t>4</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r">
                        <a:lnSpc>
                          <a:spcPts val="3359"/>
                        </a:lnSpc>
                        <a:defRPr/>
                      </a:pPr>
                      <a:r>
                        <a:rPr lang="en-US" sz="2399" b="true">
                          <a:solidFill>
                            <a:srgbClr val="000000"/>
                          </a:solidFill>
                          <a:latin typeface="Open Sans Bold"/>
                          <a:ea typeface="Open Sans Bold"/>
                          <a:cs typeface="Open Sans Bold"/>
                          <a:sym typeface="Open Sans Bold"/>
                        </a:rPr>
                        <a:t>Adam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086100">
                <a:tc>
                  <a:txBody>
                    <a:bodyPr anchor="t" rtlCol="false"/>
                    <a:lstStyle/>
                    <a:p>
                      <a:pPr algn="r">
                        <a:lnSpc>
                          <a:spcPts val="3359"/>
                        </a:lnSpc>
                        <a:defRPr/>
                      </a:pPr>
                      <a:r>
                        <a:rPr lang="en-US" sz="2399" b="true">
                          <a:solidFill>
                            <a:srgbClr val="000000"/>
                          </a:solidFill>
                          <a:latin typeface="Open Sans Bold"/>
                          <a:ea typeface="Open Sans Bold"/>
                          <a:cs typeface="Open Sans Bold"/>
                          <a:sym typeface="Open Sans Bold"/>
                        </a:rPr>
                        <a:t>LR </a:t>
                      </a:r>
                      <a:endParaRPr lang="en-US" sz="1100"/>
                    </a:p>
                    <a:p>
                      <a:pPr algn="r">
                        <a:lnSpc>
                          <a:spcPts val="3359"/>
                        </a:lnSpc>
                      </a:pPr>
                      <a:r>
                        <a:rPr lang="en-US" sz="2399" b="true">
                          <a:solidFill>
                            <a:srgbClr val="000000"/>
                          </a:solidFill>
                          <a:latin typeface="Open Sans Bold"/>
                          <a:ea typeface="Open Sans Bold"/>
                          <a:cs typeface="Open Sans Bold"/>
                          <a:sym typeface="Open Sans Bold"/>
                        </a:rPr>
                        <a:t>0.001</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r">
                        <a:lnSpc>
                          <a:spcPts val="3359"/>
                        </a:lnSpc>
                        <a:defRPr/>
                      </a:pPr>
                      <a:r>
                        <a:rPr lang="en-US" sz="2399" b="true">
                          <a:solidFill>
                            <a:srgbClr val="000000"/>
                          </a:solidFill>
                          <a:latin typeface="Open Sans Bold"/>
                          <a:ea typeface="Open Sans Bold"/>
                          <a:cs typeface="Open Sans Bold"/>
                          <a:sym typeface="Open Sans Bold"/>
                        </a:rPr>
                        <a:t>Batchsize </a:t>
                      </a:r>
                      <a:endParaRPr lang="en-US" sz="1100"/>
                    </a:p>
                    <a:p>
                      <a:pPr algn="r">
                        <a:lnSpc>
                          <a:spcPts val="3359"/>
                        </a:lnSpc>
                      </a:pPr>
                      <a:r>
                        <a:rPr lang="en-US" sz="2399" b="true">
                          <a:solidFill>
                            <a:srgbClr val="000000"/>
                          </a:solidFill>
                          <a:latin typeface="Open Sans Bold"/>
                          <a:ea typeface="Open Sans Bold"/>
                          <a:cs typeface="Open Sans Bold"/>
                          <a:sym typeface="Open Sans Bold"/>
                        </a:rPr>
                        <a:t>8</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r">
                        <a:lnSpc>
                          <a:spcPts val="3359"/>
                        </a:lnSpc>
                        <a:defRPr/>
                      </a:pPr>
                      <a:r>
                        <a:rPr lang="en-US" sz="2399" b="true">
                          <a:solidFill>
                            <a:srgbClr val="000000"/>
                          </a:solidFill>
                          <a:latin typeface="Open Sans Bold"/>
                          <a:ea typeface="Open Sans Bold"/>
                          <a:cs typeface="Open Sans Bold"/>
                          <a:sym typeface="Open Sans Bold"/>
                        </a:rPr>
                        <a:t>Adam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7" id="7"/>
          <p:cNvSpPr/>
          <p:nvPr/>
        </p:nvSpPr>
        <p:spPr>
          <a:xfrm flipH="false" flipV="false" rot="0">
            <a:off x="6189736" y="1125258"/>
            <a:ext cx="3920714" cy="2939216"/>
          </a:xfrm>
          <a:custGeom>
            <a:avLst/>
            <a:gdLst/>
            <a:ahLst/>
            <a:cxnLst/>
            <a:rect r="r" b="b" t="t" l="l"/>
            <a:pathLst>
              <a:path h="2939216" w="3920714">
                <a:moveTo>
                  <a:pt x="0" y="0"/>
                </a:moveTo>
                <a:lnTo>
                  <a:pt x="3920714" y="0"/>
                </a:lnTo>
                <a:lnTo>
                  <a:pt x="3920714" y="2939216"/>
                </a:lnTo>
                <a:lnTo>
                  <a:pt x="0" y="2939216"/>
                </a:lnTo>
                <a:lnTo>
                  <a:pt x="0" y="0"/>
                </a:lnTo>
                <a:close/>
              </a:path>
            </a:pathLst>
          </a:custGeom>
          <a:blipFill>
            <a:blip r:embed="rId2"/>
            <a:stretch>
              <a:fillRect l="0" t="0" r="0" b="0"/>
            </a:stretch>
          </a:blipFill>
        </p:spPr>
      </p:sp>
      <p:sp>
        <p:nvSpPr>
          <p:cNvPr name="Freeform 8" id="8"/>
          <p:cNvSpPr/>
          <p:nvPr/>
        </p:nvSpPr>
        <p:spPr>
          <a:xfrm flipH="false" flipV="false" rot="0">
            <a:off x="47625" y="7212364"/>
            <a:ext cx="4851056" cy="2882331"/>
          </a:xfrm>
          <a:custGeom>
            <a:avLst/>
            <a:gdLst/>
            <a:ahLst/>
            <a:cxnLst/>
            <a:rect r="r" b="b" t="t" l="l"/>
            <a:pathLst>
              <a:path h="2882331" w="4851056">
                <a:moveTo>
                  <a:pt x="0" y="0"/>
                </a:moveTo>
                <a:lnTo>
                  <a:pt x="4851056" y="0"/>
                </a:lnTo>
                <a:lnTo>
                  <a:pt x="4851056" y="2882331"/>
                </a:lnTo>
                <a:lnTo>
                  <a:pt x="0" y="2882331"/>
                </a:lnTo>
                <a:lnTo>
                  <a:pt x="0" y="0"/>
                </a:lnTo>
                <a:close/>
              </a:path>
            </a:pathLst>
          </a:custGeom>
          <a:blipFill>
            <a:blip r:embed="rId3"/>
            <a:stretch>
              <a:fillRect l="0" t="-13085" r="0" b="-13085"/>
            </a:stretch>
          </a:blipFill>
        </p:spPr>
      </p:sp>
      <p:sp>
        <p:nvSpPr>
          <p:cNvPr name="Freeform 9" id="9"/>
          <p:cNvSpPr/>
          <p:nvPr/>
        </p:nvSpPr>
        <p:spPr>
          <a:xfrm flipH="false" flipV="false" rot="0">
            <a:off x="6114086" y="7221889"/>
            <a:ext cx="4364877" cy="2872806"/>
          </a:xfrm>
          <a:custGeom>
            <a:avLst/>
            <a:gdLst/>
            <a:ahLst/>
            <a:cxnLst/>
            <a:rect r="r" b="b" t="t" l="l"/>
            <a:pathLst>
              <a:path h="2872806" w="4364877">
                <a:moveTo>
                  <a:pt x="0" y="0"/>
                </a:moveTo>
                <a:lnTo>
                  <a:pt x="4364877" y="0"/>
                </a:lnTo>
                <a:lnTo>
                  <a:pt x="4364877" y="2872806"/>
                </a:lnTo>
                <a:lnTo>
                  <a:pt x="0" y="2872806"/>
                </a:lnTo>
                <a:lnTo>
                  <a:pt x="0" y="0"/>
                </a:lnTo>
                <a:close/>
              </a:path>
            </a:pathLst>
          </a:custGeom>
          <a:blipFill>
            <a:blip r:embed="rId4"/>
            <a:stretch>
              <a:fillRect l="0" t="-7412" r="0" b="-6489"/>
            </a:stretch>
          </a:blipFill>
        </p:spPr>
      </p:sp>
      <p:sp>
        <p:nvSpPr>
          <p:cNvPr name="Freeform 10" id="10"/>
          <p:cNvSpPr/>
          <p:nvPr/>
        </p:nvSpPr>
        <p:spPr>
          <a:xfrm flipH="false" flipV="false" rot="0">
            <a:off x="47625" y="4185728"/>
            <a:ext cx="4851056" cy="2944244"/>
          </a:xfrm>
          <a:custGeom>
            <a:avLst/>
            <a:gdLst/>
            <a:ahLst/>
            <a:cxnLst/>
            <a:rect r="r" b="b" t="t" l="l"/>
            <a:pathLst>
              <a:path h="2944244" w="4851056">
                <a:moveTo>
                  <a:pt x="0" y="0"/>
                </a:moveTo>
                <a:lnTo>
                  <a:pt x="4851056" y="0"/>
                </a:lnTo>
                <a:lnTo>
                  <a:pt x="4851056" y="2944244"/>
                </a:lnTo>
                <a:lnTo>
                  <a:pt x="0" y="2944244"/>
                </a:lnTo>
                <a:lnTo>
                  <a:pt x="0" y="0"/>
                </a:lnTo>
                <a:close/>
              </a:path>
            </a:pathLst>
          </a:custGeom>
          <a:blipFill>
            <a:blip r:embed="rId5"/>
            <a:stretch>
              <a:fillRect l="0" t="-11758" r="0" b="-11758"/>
            </a:stretch>
          </a:blipFill>
        </p:spPr>
      </p:sp>
      <p:sp>
        <p:nvSpPr>
          <p:cNvPr name="Freeform 11" id="11"/>
          <p:cNvSpPr/>
          <p:nvPr/>
        </p:nvSpPr>
        <p:spPr>
          <a:xfrm flipH="false" flipV="false" rot="0">
            <a:off x="6114086" y="4131530"/>
            <a:ext cx="4364877" cy="3052639"/>
          </a:xfrm>
          <a:custGeom>
            <a:avLst/>
            <a:gdLst/>
            <a:ahLst/>
            <a:cxnLst/>
            <a:rect r="r" b="b" t="t" l="l"/>
            <a:pathLst>
              <a:path h="3052639" w="4364877">
                <a:moveTo>
                  <a:pt x="0" y="0"/>
                </a:moveTo>
                <a:lnTo>
                  <a:pt x="4364877" y="0"/>
                </a:lnTo>
                <a:lnTo>
                  <a:pt x="4364877" y="3052640"/>
                </a:lnTo>
                <a:lnTo>
                  <a:pt x="0" y="3052640"/>
                </a:lnTo>
                <a:lnTo>
                  <a:pt x="0" y="0"/>
                </a:lnTo>
                <a:close/>
              </a:path>
            </a:pathLst>
          </a:custGeom>
          <a:blipFill>
            <a:blip r:embed="rId6"/>
            <a:stretch>
              <a:fillRect l="0" t="-3596" r="0" b="-3596"/>
            </a:stretch>
          </a:blipFill>
        </p:spPr>
      </p:sp>
      <p:sp>
        <p:nvSpPr>
          <p:cNvPr name="Freeform 12" id="12"/>
          <p:cNvSpPr/>
          <p:nvPr/>
        </p:nvSpPr>
        <p:spPr>
          <a:xfrm flipH="false" flipV="false" rot="0">
            <a:off x="12211529" y="7212364"/>
            <a:ext cx="4917910" cy="2872806"/>
          </a:xfrm>
          <a:custGeom>
            <a:avLst/>
            <a:gdLst/>
            <a:ahLst/>
            <a:cxnLst/>
            <a:rect r="r" b="b" t="t" l="l"/>
            <a:pathLst>
              <a:path h="2872806" w="4917910">
                <a:moveTo>
                  <a:pt x="0" y="0"/>
                </a:moveTo>
                <a:lnTo>
                  <a:pt x="4917910" y="0"/>
                </a:lnTo>
                <a:lnTo>
                  <a:pt x="4917910" y="2872806"/>
                </a:lnTo>
                <a:lnTo>
                  <a:pt x="0" y="2872806"/>
                </a:lnTo>
                <a:lnTo>
                  <a:pt x="0" y="0"/>
                </a:lnTo>
                <a:close/>
              </a:path>
            </a:pathLst>
          </a:custGeom>
          <a:blipFill>
            <a:blip r:embed="rId7"/>
            <a:stretch>
              <a:fillRect l="0" t="-14166" r="0" b="-14166"/>
            </a:stretch>
          </a:blipFill>
        </p:spPr>
      </p:sp>
      <p:sp>
        <p:nvSpPr>
          <p:cNvPr name="Freeform 13" id="13"/>
          <p:cNvSpPr/>
          <p:nvPr/>
        </p:nvSpPr>
        <p:spPr>
          <a:xfrm flipH="false" flipV="false" rot="0">
            <a:off x="12211529" y="4185728"/>
            <a:ext cx="4917910" cy="2948110"/>
          </a:xfrm>
          <a:custGeom>
            <a:avLst/>
            <a:gdLst/>
            <a:ahLst/>
            <a:cxnLst/>
            <a:rect r="r" b="b" t="t" l="l"/>
            <a:pathLst>
              <a:path h="2948110" w="4917910">
                <a:moveTo>
                  <a:pt x="0" y="0"/>
                </a:moveTo>
                <a:lnTo>
                  <a:pt x="4917910" y="0"/>
                </a:lnTo>
                <a:lnTo>
                  <a:pt x="4917910" y="2948110"/>
                </a:lnTo>
                <a:lnTo>
                  <a:pt x="0" y="2948110"/>
                </a:lnTo>
                <a:lnTo>
                  <a:pt x="0" y="0"/>
                </a:lnTo>
                <a:close/>
              </a:path>
            </a:pathLst>
          </a:custGeom>
          <a:blipFill>
            <a:blip r:embed="rId8"/>
            <a:stretch>
              <a:fillRect l="0" t="-12527" r="0" b="-12527"/>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1028700"/>
          <a:ext cx="18264272" cy="9258300"/>
        </p:xfrm>
        <a:graphic>
          <a:graphicData uri="http://schemas.openxmlformats.org/drawingml/2006/table">
            <a:tbl>
              <a:tblPr/>
              <a:tblGrid>
                <a:gridCol w="2030863"/>
                <a:gridCol w="5411137"/>
                <a:gridCol w="5411137"/>
                <a:gridCol w="5411137"/>
              </a:tblGrid>
              <a:tr h="918179">
                <a:tc>
                  <a:txBody>
                    <a:bodyPr anchor="t" rtlCol="false"/>
                    <a:lstStyle/>
                    <a:p>
                      <a:pPr algn="ctr">
                        <a:lnSpc>
                          <a:spcPts val="22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EACDA"/>
                    </a:solidFill>
                  </a:tcPr>
                </a:tc>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Test_Image 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EACDA"/>
                    </a:solidFill>
                  </a:tcPr>
                </a:tc>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Test_Image 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EACDA"/>
                    </a:solidFill>
                  </a:tcPr>
                </a:tc>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Test_Image 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EACDA"/>
                    </a:solidFill>
                  </a:tcPr>
                </a:tc>
              </a:tr>
              <a:tr h="4170061">
                <a:tc>
                  <a:txBody>
                    <a:bodyPr anchor="t" rtlCol="false"/>
                    <a:lstStyle/>
                    <a:p>
                      <a:pPr algn="ctr">
                        <a:lnSpc>
                          <a:spcPts val="3359"/>
                        </a:lnSpc>
                        <a:defRPr/>
                      </a:pPr>
                      <a:r>
                        <a:rPr lang="en-US" sz="2399">
                          <a:solidFill>
                            <a:srgbClr val="FFFFFF"/>
                          </a:solidFill>
                          <a:latin typeface="Open Sans"/>
                          <a:ea typeface="Open Sans"/>
                          <a:cs typeface="Open Sans"/>
                          <a:sym typeface="Open Sans"/>
                        </a:rPr>
                        <a:t>Base 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EACDA"/>
                    </a:solidFill>
                  </a:tcPr>
                </a:tc>
                <a:tc>
                  <a:txBody>
                    <a:bodyPr anchor="t" rtlCol="false"/>
                    <a:lstStyle/>
                    <a:p>
                      <a:pPr algn="ctr">
                        <a:lnSpc>
                          <a:spcPts val="22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170061">
                <a:tc>
                  <a:txBody>
                    <a:bodyPr anchor="t" rtlCol="false"/>
                    <a:lstStyle/>
                    <a:p>
                      <a:pPr algn="ctr">
                        <a:lnSpc>
                          <a:spcPts val="3359"/>
                        </a:lnSpc>
                        <a:defRPr/>
                      </a:pPr>
                      <a:r>
                        <a:rPr lang="en-US" sz="2399">
                          <a:solidFill>
                            <a:srgbClr val="FFFFFF"/>
                          </a:solidFill>
                          <a:latin typeface="Open Sans"/>
                          <a:ea typeface="Open Sans"/>
                          <a:cs typeface="Open Sans"/>
                          <a:sym typeface="Open Sans"/>
                        </a:rPr>
                        <a:t>LR 0.001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EACDA"/>
                    </a:solidFill>
                  </a:tcPr>
                </a:tc>
                <a:tc>
                  <a:txBody>
                    <a:bodyPr anchor="t" rtlCol="false"/>
                    <a:lstStyle/>
                    <a:p>
                      <a:pPr algn="ctr">
                        <a:lnSpc>
                          <a:spcPts val="22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7587582" y="2118383"/>
            <a:ext cx="5101943" cy="3830334"/>
          </a:xfrm>
          <a:custGeom>
            <a:avLst/>
            <a:gdLst/>
            <a:ahLst/>
            <a:cxnLst/>
            <a:rect r="r" b="b" t="t" l="l"/>
            <a:pathLst>
              <a:path h="3830334" w="5101943">
                <a:moveTo>
                  <a:pt x="0" y="0"/>
                </a:moveTo>
                <a:lnTo>
                  <a:pt x="5101943" y="0"/>
                </a:lnTo>
                <a:lnTo>
                  <a:pt x="5101943" y="3830335"/>
                </a:lnTo>
                <a:lnTo>
                  <a:pt x="0" y="3830335"/>
                </a:lnTo>
                <a:lnTo>
                  <a:pt x="0" y="0"/>
                </a:lnTo>
                <a:close/>
              </a:path>
            </a:pathLst>
          </a:custGeom>
          <a:blipFill>
            <a:blip r:embed="rId2"/>
            <a:stretch>
              <a:fillRect l="0" t="0" r="0" b="0"/>
            </a:stretch>
          </a:blipFill>
        </p:spPr>
      </p:sp>
      <p:sp>
        <p:nvSpPr>
          <p:cNvPr name="Freeform 4" id="4"/>
          <p:cNvSpPr/>
          <p:nvPr/>
        </p:nvSpPr>
        <p:spPr>
          <a:xfrm flipH="false" flipV="false" rot="0">
            <a:off x="2185214" y="2118383"/>
            <a:ext cx="5101943" cy="3830334"/>
          </a:xfrm>
          <a:custGeom>
            <a:avLst/>
            <a:gdLst/>
            <a:ahLst/>
            <a:cxnLst/>
            <a:rect r="r" b="b" t="t" l="l"/>
            <a:pathLst>
              <a:path h="3830334" w="5101943">
                <a:moveTo>
                  <a:pt x="0" y="0"/>
                </a:moveTo>
                <a:lnTo>
                  <a:pt x="5101943" y="0"/>
                </a:lnTo>
                <a:lnTo>
                  <a:pt x="5101943" y="3830335"/>
                </a:lnTo>
                <a:lnTo>
                  <a:pt x="0" y="3830335"/>
                </a:lnTo>
                <a:lnTo>
                  <a:pt x="0" y="0"/>
                </a:lnTo>
                <a:close/>
              </a:path>
            </a:pathLst>
          </a:custGeom>
          <a:blipFill>
            <a:blip r:embed="rId3"/>
            <a:stretch>
              <a:fillRect l="0" t="0" r="0" b="0"/>
            </a:stretch>
          </a:blipFill>
        </p:spPr>
      </p:sp>
      <p:sp>
        <p:nvSpPr>
          <p:cNvPr name="Freeform 5" id="5"/>
          <p:cNvSpPr/>
          <p:nvPr/>
        </p:nvSpPr>
        <p:spPr>
          <a:xfrm flipH="false" flipV="false" rot="0">
            <a:off x="13013375" y="2118383"/>
            <a:ext cx="5109405" cy="3830334"/>
          </a:xfrm>
          <a:custGeom>
            <a:avLst/>
            <a:gdLst/>
            <a:ahLst/>
            <a:cxnLst/>
            <a:rect r="r" b="b" t="t" l="l"/>
            <a:pathLst>
              <a:path h="3830334" w="5109405">
                <a:moveTo>
                  <a:pt x="0" y="0"/>
                </a:moveTo>
                <a:lnTo>
                  <a:pt x="5109405" y="0"/>
                </a:lnTo>
                <a:lnTo>
                  <a:pt x="5109405" y="3830335"/>
                </a:lnTo>
                <a:lnTo>
                  <a:pt x="0" y="3830335"/>
                </a:lnTo>
                <a:lnTo>
                  <a:pt x="0" y="0"/>
                </a:lnTo>
                <a:close/>
              </a:path>
            </a:pathLst>
          </a:custGeom>
          <a:blipFill>
            <a:blip r:embed="rId4"/>
            <a:stretch>
              <a:fillRect l="0" t="0" r="0" b="0"/>
            </a:stretch>
          </a:blipFill>
        </p:spPr>
      </p:sp>
      <p:sp>
        <p:nvSpPr>
          <p:cNvPr name="Freeform 6" id="6"/>
          <p:cNvSpPr/>
          <p:nvPr/>
        </p:nvSpPr>
        <p:spPr>
          <a:xfrm flipH="false" flipV="false" rot="0">
            <a:off x="504323" y="4631252"/>
            <a:ext cx="1048755" cy="1449056"/>
          </a:xfrm>
          <a:custGeom>
            <a:avLst/>
            <a:gdLst/>
            <a:ahLst/>
            <a:cxnLst/>
            <a:rect r="r" b="b" t="t" l="l"/>
            <a:pathLst>
              <a:path h="1449056" w="1048755">
                <a:moveTo>
                  <a:pt x="0" y="0"/>
                </a:moveTo>
                <a:lnTo>
                  <a:pt x="1048754" y="0"/>
                </a:lnTo>
                <a:lnTo>
                  <a:pt x="1048754" y="1449057"/>
                </a:lnTo>
                <a:lnTo>
                  <a:pt x="0" y="1449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126630" y="6257338"/>
            <a:ext cx="5219111" cy="3918299"/>
          </a:xfrm>
          <a:custGeom>
            <a:avLst/>
            <a:gdLst/>
            <a:ahLst/>
            <a:cxnLst/>
            <a:rect r="r" b="b" t="t" l="l"/>
            <a:pathLst>
              <a:path h="3918299" w="5219111">
                <a:moveTo>
                  <a:pt x="0" y="0"/>
                </a:moveTo>
                <a:lnTo>
                  <a:pt x="5219111" y="0"/>
                </a:lnTo>
                <a:lnTo>
                  <a:pt x="5219111" y="3918300"/>
                </a:lnTo>
                <a:lnTo>
                  <a:pt x="0" y="3918300"/>
                </a:lnTo>
                <a:lnTo>
                  <a:pt x="0" y="0"/>
                </a:lnTo>
                <a:close/>
              </a:path>
            </a:pathLst>
          </a:custGeom>
          <a:blipFill>
            <a:blip r:embed="rId7"/>
            <a:stretch>
              <a:fillRect l="0" t="0" r="0" b="0"/>
            </a:stretch>
          </a:blipFill>
        </p:spPr>
      </p:sp>
      <p:sp>
        <p:nvSpPr>
          <p:cNvPr name="Freeform 8" id="8"/>
          <p:cNvSpPr/>
          <p:nvPr/>
        </p:nvSpPr>
        <p:spPr>
          <a:xfrm flipH="false" flipV="false" rot="0">
            <a:off x="7528998" y="6257338"/>
            <a:ext cx="5219111" cy="3918299"/>
          </a:xfrm>
          <a:custGeom>
            <a:avLst/>
            <a:gdLst/>
            <a:ahLst/>
            <a:cxnLst/>
            <a:rect r="r" b="b" t="t" l="l"/>
            <a:pathLst>
              <a:path h="3918299" w="5219111">
                <a:moveTo>
                  <a:pt x="0" y="0"/>
                </a:moveTo>
                <a:lnTo>
                  <a:pt x="5219111" y="0"/>
                </a:lnTo>
                <a:lnTo>
                  <a:pt x="5219111" y="3918300"/>
                </a:lnTo>
                <a:lnTo>
                  <a:pt x="0" y="3918300"/>
                </a:lnTo>
                <a:lnTo>
                  <a:pt x="0" y="0"/>
                </a:lnTo>
                <a:close/>
              </a:path>
            </a:pathLst>
          </a:custGeom>
          <a:blipFill>
            <a:blip r:embed="rId8"/>
            <a:stretch>
              <a:fillRect l="0" t="0" r="0" b="0"/>
            </a:stretch>
          </a:blipFill>
        </p:spPr>
      </p:sp>
      <p:sp>
        <p:nvSpPr>
          <p:cNvPr name="Freeform 9" id="9"/>
          <p:cNvSpPr/>
          <p:nvPr/>
        </p:nvSpPr>
        <p:spPr>
          <a:xfrm flipH="false" flipV="false" rot="0">
            <a:off x="12965140" y="6272983"/>
            <a:ext cx="5205875" cy="3902654"/>
          </a:xfrm>
          <a:custGeom>
            <a:avLst/>
            <a:gdLst/>
            <a:ahLst/>
            <a:cxnLst/>
            <a:rect r="r" b="b" t="t" l="l"/>
            <a:pathLst>
              <a:path h="3902654" w="5205875">
                <a:moveTo>
                  <a:pt x="0" y="0"/>
                </a:moveTo>
                <a:lnTo>
                  <a:pt x="5205875" y="0"/>
                </a:lnTo>
                <a:lnTo>
                  <a:pt x="5205875" y="3902655"/>
                </a:lnTo>
                <a:lnTo>
                  <a:pt x="0" y="3902655"/>
                </a:lnTo>
                <a:lnTo>
                  <a:pt x="0" y="0"/>
                </a:lnTo>
                <a:close/>
              </a:path>
            </a:pathLst>
          </a:custGeom>
          <a:blipFill>
            <a:blip r:embed="rId9"/>
            <a:stretch>
              <a:fillRect l="0" t="0" r="0" b="0"/>
            </a:stretch>
          </a:blipFill>
        </p:spPr>
      </p:sp>
      <p:sp>
        <p:nvSpPr>
          <p:cNvPr name="TextBox 10" id="10"/>
          <p:cNvSpPr txBox="true"/>
          <p:nvPr/>
        </p:nvSpPr>
        <p:spPr>
          <a:xfrm rot="0">
            <a:off x="0" y="-9492"/>
            <a:ext cx="18264272" cy="1038225"/>
          </a:xfrm>
          <a:prstGeom prst="rect">
            <a:avLst/>
          </a:prstGeom>
        </p:spPr>
        <p:txBody>
          <a:bodyPr anchor="t" rtlCol="false" tIns="0" lIns="0" bIns="0" rIns="0">
            <a:spAutoFit/>
          </a:bodyPr>
          <a:lstStyle/>
          <a:p>
            <a:pPr algn="ctr">
              <a:lnSpc>
                <a:spcPts val="8400"/>
              </a:lnSpc>
            </a:pPr>
            <a:r>
              <a:rPr lang="en-US" b="true" sz="6000">
                <a:solidFill>
                  <a:srgbClr val="227B94"/>
                </a:solidFill>
                <a:latin typeface="Inter Bold"/>
                <a:ea typeface="Inter Bold"/>
                <a:cs typeface="Inter Bold"/>
                <a:sym typeface="Inter Bold"/>
              </a:rPr>
              <a:t>FINAL MODEL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84001" y="7684338"/>
            <a:ext cx="21468552" cy="4820713"/>
            <a:chOff x="0" y="0"/>
            <a:chExt cx="5858600" cy="1315535"/>
          </a:xfrm>
        </p:grpSpPr>
        <p:sp>
          <p:nvSpPr>
            <p:cNvPr name="Freeform 3" id="3"/>
            <p:cNvSpPr/>
            <p:nvPr/>
          </p:nvSpPr>
          <p:spPr>
            <a:xfrm flipH="false" flipV="false" rot="0">
              <a:off x="0" y="0"/>
              <a:ext cx="5858600" cy="1315535"/>
            </a:xfrm>
            <a:custGeom>
              <a:avLst/>
              <a:gdLst/>
              <a:ahLst/>
              <a:cxnLst/>
              <a:rect r="r" b="b" t="t" l="l"/>
              <a:pathLst>
                <a:path h="1315535" w="5858600">
                  <a:moveTo>
                    <a:pt x="2929300" y="0"/>
                  </a:moveTo>
                  <a:cubicBezTo>
                    <a:pt x="1311492" y="0"/>
                    <a:pt x="0" y="294493"/>
                    <a:pt x="0" y="657767"/>
                  </a:cubicBezTo>
                  <a:cubicBezTo>
                    <a:pt x="0" y="1021042"/>
                    <a:pt x="1311492" y="1315535"/>
                    <a:pt x="2929300" y="1315535"/>
                  </a:cubicBezTo>
                  <a:cubicBezTo>
                    <a:pt x="4547107" y="1315535"/>
                    <a:pt x="5858600" y="1021042"/>
                    <a:pt x="5858600" y="657767"/>
                  </a:cubicBezTo>
                  <a:cubicBezTo>
                    <a:pt x="5858600" y="294493"/>
                    <a:pt x="4547107" y="0"/>
                    <a:pt x="2929300" y="0"/>
                  </a:cubicBezTo>
                  <a:close/>
                </a:path>
              </a:pathLst>
            </a:custGeom>
            <a:solidFill>
              <a:srgbClr val="FFC45D"/>
            </a:solidFill>
          </p:spPr>
        </p:sp>
        <p:sp>
          <p:nvSpPr>
            <p:cNvPr name="TextBox 4" id="4"/>
            <p:cNvSpPr txBox="true"/>
            <p:nvPr/>
          </p:nvSpPr>
          <p:spPr>
            <a:xfrm>
              <a:off x="549244" y="85231"/>
              <a:ext cx="4760112" cy="110697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1235242">
            <a:off x="16026577" y="7287733"/>
            <a:ext cx="865357" cy="2177000"/>
          </a:xfrm>
          <a:custGeom>
            <a:avLst/>
            <a:gdLst/>
            <a:ahLst/>
            <a:cxnLst/>
            <a:rect r="r" b="b" t="t" l="l"/>
            <a:pathLst>
              <a:path h="2177000" w="865357">
                <a:moveTo>
                  <a:pt x="0" y="0"/>
                </a:moveTo>
                <a:lnTo>
                  <a:pt x="865357" y="0"/>
                </a:lnTo>
                <a:lnTo>
                  <a:pt x="865357" y="2177000"/>
                </a:lnTo>
                <a:lnTo>
                  <a:pt x="0" y="217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243834">
            <a:off x="6917456" y="9051413"/>
            <a:ext cx="804394" cy="589218"/>
          </a:xfrm>
          <a:custGeom>
            <a:avLst/>
            <a:gdLst/>
            <a:ahLst/>
            <a:cxnLst/>
            <a:rect r="r" b="b" t="t" l="l"/>
            <a:pathLst>
              <a:path h="589218" w="804394">
                <a:moveTo>
                  <a:pt x="0" y="0"/>
                </a:moveTo>
                <a:lnTo>
                  <a:pt x="804394" y="0"/>
                </a:lnTo>
                <a:lnTo>
                  <a:pt x="804394" y="589218"/>
                </a:lnTo>
                <a:lnTo>
                  <a:pt x="0" y="5892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514928">
            <a:off x="1724240" y="8974077"/>
            <a:ext cx="667336" cy="627295"/>
          </a:xfrm>
          <a:custGeom>
            <a:avLst/>
            <a:gdLst/>
            <a:ahLst/>
            <a:cxnLst/>
            <a:rect r="r" b="b" t="t" l="l"/>
            <a:pathLst>
              <a:path h="627295" w="667336">
                <a:moveTo>
                  <a:pt x="0" y="0"/>
                </a:moveTo>
                <a:lnTo>
                  <a:pt x="667336" y="0"/>
                </a:lnTo>
                <a:lnTo>
                  <a:pt x="667336" y="627296"/>
                </a:lnTo>
                <a:lnTo>
                  <a:pt x="0" y="6272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205017">
            <a:off x="12290816" y="9149832"/>
            <a:ext cx="776715" cy="611663"/>
          </a:xfrm>
          <a:custGeom>
            <a:avLst/>
            <a:gdLst/>
            <a:ahLst/>
            <a:cxnLst/>
            <a:rect r="r" b="b" t="t" l="l"/>
            <a:pathLst>
              <a:path h="611663" w="776715">
                <a:moveTo>
                  <a:pt x="0" y="0"/>
                </a:moveTo>
                <a:lnTo>
                  <a:pt x="776715" y="0"/>
                </a:lnTo>
                <a:lnTo>
                  <a:pt x="776715" y="611664"/>
                </a:lnTo>
                <a:lnTo>
                  <a:pt x="0" y="6116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28700" y="1028700"/>
            <a:ext cx="1875611" cy="1875611"/>
          </a:xfrm>
          <a:custGeom>
            <a:avLst/>
            <a:gdLst/>
            <a:ahLst/>
            <a:cxnLst/>
            <a:rect r="r" b="b" t="t" l="l"/>
            <a:pathLst>
              <a:path h="1875611" w="1875611">
                <a:moveTo>
                  <a:pt x="0" y="0"/>
                </a:moveTo>
                <a:lnTo>
                  <a:pt x="1875611" y="0"/>
                </a:lnTo>
                <a:lnTo>
                  <a:pt x="1875611" y="1875611"/>
                </a:lnTo>
                <a:lnTo>
                  <a:pt x="0" y="1875611"/>
                </a:lnTo>
                <a:lnTo>
                  <a:pt x="0" y="0"/>
                </a:lnTo>
                <a:close/>
              </a:path>
            </a:pathLst>
          </a:custGeom>
          <a:blipFill>
            <a:blip r:embed="rId10"/>
            <a:stretch>
              <a:fillRect l="0" t="0" r="0" b="0"/>
            </a:stretch>
          </a:blipFill>
        </p:spPr>
      </p:sp>
      <p:pic>
        <p:nvPicPr>
          <p:cNvPr name="Picture 10" id="10">
            <a:hlinkClick action="ppaction://media"/>
          </p:cNvPr>
          <p:cNvPicPr>
            <a:picLocks noChangeAspect="true"/>
          </p:cNvPicPr>
          <p:nvPr>
            <a:videoFile r:link="rId12"/>
            <p:extLst>
              <p:ext uri="{DAA4B4D4-6D71-4841-9C94-3DE7FCFB9230}">
                <p14:media xmlns:p14="http://schemas.microsoft.com/office/powerpoint/2010/main" r:embed="rId13"/>
              </p:ext>
            </p:extLst>
          </p:nvPr>
        </p:nvPicPr>
        <p:blipFill>
          <a:blip r:embed="rId11"/>
          <a:srcRect l="30159" t="0" r="30414" b="0"/>
          <a:stretch>
            <a:fillRect/>
          </a:stretch>
        </p:blipFill>
        <p:spPr>
          <a:xfrm flipH="false" flipV="false" rot="0">
            <a:off x="10172700" y="3238129"/>
            <a:ext cx="4025471" cy="5743161"/>
          </a:xfrm>
          <a:prstGeom prst="rect">
            <a:avLst/>
          </a:prstGeom>
        </p:spPr>
      </p:pic>
      <p:pic>
        <p:nvPicPr>
          <p:cNvPr name="Picture 11" id="11">
            <a:hlinkClick action="ppaction://media"/>
          </p:cNvPr>
          <p:cNvPicPr>
            <a:picLocks noChangeAspect="true"/>
          </p:cNvPicPr>
          <p:nvPr>
            <a:videoFile r:link="rId15"/>
            <p:extLst>
              <p:ext uri="{DAA4B4D4-6D71-4841-9C94-3DE7FCFB9230}">
                <p14:media xmlns:p14="http://schemas.microsoft.com/office/powerpoint/2010/main" r:embed="rId16"/>
              </p:ext>
            </p:extLst>
          </p:nvPr>
        </p:nvPicPr>
        <p:blipFill>
          <a:blip r:embed="rId14"/>
          <a:srcRect l="30563" t="0" r="29139" b="0"/>
          <a:stretch>
            <a:fillRect/>
          </a:stretch>
        </p:blipFill>
        <p:spPr>
          <a:xfrm flipH="false" flipV="false" rot="0">
            <a:off x="3917419" y="3238129"/>
            <a:ext cx="4114383" cy="5743161"/>
          </a:xfrm>
          <a:prstGeom prst="rect">
            <a:avLst/>
          </a:prstGeom>
        </p:spPr>
      </p:pic>
      <p:sp>
        <p:nvSpPr>
          <p:cNvPr name="TextBox 12" id="12"/>
          <p:cNvSpPr txBox="true"/>
          <p:nvPr/>
        </p:nvSpPr>
        <p:spPr>
          <a:xfrm rot="0">
            <a:off x="2904311" y="-9492"/>
            <a:ext cx="12479378" cy="1038225"/>
          </a:xfrm>
          <a:prstGeom prst="rect">
            <a:avLst/>
          </a:prstGeom>
        </p:spPr>
        <p:txBody>
          <a:bodyPr anchor="t" rtlCol="false" tIns="0" lIns="0" bIns="0" rIns="0">
            <a:spAutoFit/>
          </a:bodyPr>
          <a:lstStyle/>
          <a:p>
            <a:pPr algn="ctr">
              <a:lnSpc>
                <a:spcPts val="8400"/>
              </a:lnSpc>
            </a:pPr>
            <a:r>
              <a:rPr lang="en-US" b="true" sz="6000">
                <a:solidFill>
                  <a:srgbClr val="227B94"/>
                </a:solidFill>
                <a:latin typeface="Inter Bold"/>
                <a:ea typeface="Inter Bold"/>
                <a:cs typeface="Inter Bold"/>
                <a:sym typeface="Inter Bold"/>
              </a:rPr>
              <a:t>IMPLEMENTATION</a:t>
            </a:r>
          </a:p>
        </p:txBody>
      </p:sp>
      <p:sp>
        <p:nvSpPr>
          <p:cNvPr name="TextBox 13" id="13"/>
          <p:cNvSpPr txBox="true"/>
          <p:nvPr/>
        </p:nvSpPr>
        <p:spPr>
          <a:xfrm rot="0">
            <a:off x="2057400" y="1138569"/>
            <a:ext cx="16230600" cy="986089"/>
          </a:xfrm>
          <a:prstGeom prst="rect">
            <a:avLst/>
          </a:prstGeom>
        </p:spPr>
        <p:txBody>
          <a:bodyPr anchor="t" rtlCol="false" tIns="0" lIns="0" bIns="0" rIns="0">
            <a:spAutoFit/>
          </a:bodyPr>
          <a:lstStyle/>
          <a:p>
            <a:pPr algn="ctr">
              <a:lnSpc>
                <a:spcPts val="3919"/>
              </a:lnSpc>
            </a:pPr>
          </a:p>
          <a:p>
            <a:pPr algn="ctr">
              <a:lnSpc>
                <a:spcPts val="3919"/>
              </a:lnSpc>
            </a:pPr>
            <a:r>
              <a:rPr lang="en-US" sz="2799" u="sng">
                <a:solidFill>
                  <a:srgbClr val="227B94"/>
                </a:solidFill>
                <a:latin typeface="Ubuntu"/>
                <a:ea typeface="Ubuntu"/>
                <a:cs typeface="Ubuntu"/>
                <a:sym typeface="Ubuntu"/>
                <a:hlinkClick r:id="rId17" tooltip="https://huggingface.co/spaces/eurekalabdawara/beach-litter-segmentation-YOLOv8x"/>
              </a:rPr>
              <a:t>https://huggingface.co/spaces/eurekalabdawara/beach-litter-segmentation-YOLOv8x</a:t>
            </a:r>
          </a:p>
        </p:txBody>
      </p:sp>
    </p:spTree>
  </p:cSld>
  <p:clrMapOvr>
    <a:masterClrMapping/>
  </p:clrMapOvr>
  <p:timing>
    <p:tnLst>
      <p:par>
        <p:cTn dur="indefinite" restart="never" nodeType="tmRoot">
          <p:childTnLst>
            <p:video>
              <p:cMediaNode vol="0">
                <p:cTn fill="hold" display="false">
                  <p:stCondLst>
                    <p:cond delay="indefinite"/>
                  </p:stCondLst>
                </p:cTn>
                <p:tgtEl>
                  <p:spTgt spid="10"/>
                </p:tgtEl>
              </p:cMediaNode>
            </p:video>
            <p:video>
              <p:cMediaNode vol="0">
                <p:cTn fill="hold" display="false">
                  <p:stCondLst>
                    <p:cond delay="indefinite"/>
                  </p:stCondLst>
                </p:cTn>
                <p:tgtEl>
                  <p:spTgt spid="11"/>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90276" y="7973473"/>
            <a:ext cx="21468552" cy="4820713"/>
            <a:chOff x="0" y="0"/>
            <a:chExt cx="5858600" cy="1315535"/>
          </a:xfrm>
        </p:grpSpPr>
        <p:sp>
          <p:nvSpPr>
            <p:cNvPr name="Freeform 3" id="3"/>
            <p:cNvSpPr/>
            <p:nvPr/>
          </p:nvSpPr>
          <p:spPr>
            <a:xfrm flipH="false" flipV="false" rot="0">
              <a:off x="0" y="0"/>
              <a:ext cx="5858600" cy="1315535"/>
            </a:xfrm>
            <a:custGeom>
              <a:avLst/>
              <a:gdLst/>
              <a:ahLst/>
              <a:cxnLst/>
              <a:rect r="r" b="b" t="t" l="l"/>
              <a:pathLst>
                <a:path h="1315535" w="5858600">
                  <a:moveTo>
                    <a:pt x="2929300" y="0"/>
                  </a:moveTo>
                  <a:cubicBezTo>
                    <a:pt x="1311492" y="0"/>
                    <a:pt x="0" y="294493"/>
                    <a:pt x="0" y="657767"/>
                  </a:cubicBezTo>
                  <a:cubicBezTo>
                    <a:pt x="0" y="1021042"/>
                    <a:pt x="1311492" y="1315535"/>
                    <a:pt x="2929300" y="1315535"/>
                  </a:cubicBezTo>
                  <a:cubicBezTo>
                    <a:pt x="4547107" y="1315535"/>
                    <a:pt x="5858600" y="1021042"/>
                    <a:pt x="5858600" y="657767"/>
                  </a:cubicBezTo>
                  <a:cubicBezTo>
                    <a:pt x="5858600" y="294493"/>
                    <a:pt x="4547107" y="0"/>
                    <a:pt x="2929300" y="0"/>
                  </a:cubicBezTo>
                  <a:close/>
                </a:path>
              </a:pathLst>
            </a:custGeom>
            <a:solidFill>
              <a:srgbClr val="FFC45D"/>
            </a:solidFill>
          </p:spPr>
        </p:sp>
        <p:sp>
          <p:nvSpPr>
            <p:cNvPr name="TextBox 4" id="4"/>
            <p:cNvSpPr txBox="true"/>
            <p:nvPr/>
          </p:nvSpPr>
          <p:spPr>
            <a:xfrm>
              <a:off x="549244" y="85231"/>
              <a:ext cx="4760112" cy="110697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904311" y="-9492"/>
            <a:ext cx="12479378" cy="1038225"/>
          </a:xfrm>
          <a:prstGeom prst="rect">
            <a:avLst/>
          </a:prstGeom>
        </p:spPr>
        <p:txBody>
          <a:bodyPr anchor="t" rtlCol="false" tIns="0" lIns="0" bIns="0" rIns="0">
            <a:spAutoFit/>
          </a:bodyPr>
          <a:lstStyle/>
          <a:p>
            <a:pPr algn="ctr">
              <a:lnSpc>
                <a:spcPts val="8400"/>
              </a:lnSpc>
            </a:pPr>
            <a:r>
              <a:rPr lang="en-US" b="true" sz="6000">
                <a:solidFill>
                  <a:srgbClr val="227B94"/>
                </a:solidFill>
                <a:latin typeface="Inter Bold"/>
                <a:ea typeface="Inter Bold"/>
                <a:cs typeface="Inter Bold"/>
                <a:sym typeface="Inter Bold"/>
              </a:rPr>
              <a:t>CONCLUSION</a:t>
            </a:r>
          </a:p>
        </p:txBody>
      </p:sp>
      <p:sp>
        <p:nvSpPr>
          <p:cNvPr name="TextBox 6" id="6"/>
          <p:cNvSpPr txBox="true"/>
          <p:nvPr/>
        </p:nvSpPr>
        <p:spPr>
          <a:xfrm rot="0">
            <a:off x="1028700" y="1593532"/>
            <a:ext cx="16230600" cy="7023736"/>
          </a:xfrm>
          <a:prstGeom prst="rect">
            <a:avLst/>
          </a:prstGeom>
        </p:spPr>
        <p:txBody>
          <a:bodyPr anchor="t" rtlCol="false" tIns="0" lIns="0" bIns="0" rIns="0">
            <a:spAutoFit/>
          </a:bodyPr>
          <a:lstStyle/>
          <a:p>
            <a:pPr algn="l" marL="777235" indent="-388618" lvl="1">
              <a:lnSpc>
                <a:spcPts val="5039"/>
              </a:lnSpc>
              <a:buFont typeface="Arial"/>
              <a:buChar char="•"/>
            </a:pPr>
            <a:r>
              <a:rPr lang="en-US" sz="3599">
                <a:solidFill>
                  <a:srgbClr val="227B94"/>
                </a:solidFill>
                <a:latin typeface="Ubuntu"/>
                <a:ea typeface="Ubuntu"/>
                <a:cs typeface="Ubuntu"/>
                <a:sym typeface="Ubuntu"/>
              </a:rPr>
              <a:t>Based on the results of the study, </a:t>
            </a:r>
            <a:r>
              <a:rPr lang="en-US" b="true" sz="3599">
                <a:solidFill>
                  <a:srgbClr val="FF3131"/>
                </a:solidFill>
                <a:latin typeface="Ubuntu Bold"/>
                <a:ea typeface="Ubuntu Bold"/>
                <a:cs typeface="Ubuntu Bold"/>
                <a:sym typeface="Ubuntu Bold"/>
              </a:rPr>
              <a:t>YOLOv8x</a:t>
            </a:r>
            <a:r>
              <a:rPr lang="en-US" sz="3599">
                <a:solidFill>
                  <a:srgbClr val="227B94"/>
                </a:solidFill>
                <a:latin typeface="Ubuntu"/>
                <a:ea typeface="Ubuntu"/>
                <a:cs typeface="Ubuntu"/>
                <a:sym typeface="Ubuntu"/>
              </a:rPr>
              <a:t> is best segmentation model that capable of segmenting natural and artificial litter on the beach.</a:t>
            </a:r>
          </a:p>
          <a:p>
            <a:pPr algn="l">
              <a:lnSpc>
                <a:spcPts val="5039"/>
              </a:lnSpc>
            </a:pPr>
          </a:p>
          <a:p>
            <a:pPr algn="l" marL="777235" indent="-388618" lvl="1">
              <a:lnSpc>
                <a:spcPts val="5039"/>
              </a:lnSpc>
              <a:buFont typeface="Arial"/>
              <a:buChar char="•"/>
            </a:pPr>
            <a:r>
              <a:rPr lang="en-US" sz="3599">
                <a:solidFill>
                  <a:srgbClr val="227B94"/>
                </a:solidFill>
                <a:latin typeface="Ubuntu"/>
                <a:ea typeface="Ubuntu"/>
                <a:cs typeface="Ubuntu"/>
                <a:sym typeface="Ubuntu"/>
              </a:rPr>
              <a:t>Based on the hyperparameter tuning results, we conclude that:</a:t>
            </a:r>
          </a:p>
          <a:p>
            <a:pPr algn="l" marL="1554470" indent="-518157" lvl="2">
              <a:lnSpc>
                <a:spcPts val="5039"/>
              </a:lnSpc>
              <a:buFont typeface="Arial"/>
              <a:buChar char="⚬"/>
            </a:pPr>
            <a:r>
              <a:rPr lang="en-US" sz="3599">
                <a:solidFill>
                  <a:srgbClr val="227B94"/>
                </a:solidFill>
                <a:latin typeface="Ubuntu"/>
                <a:ea typeface="Ubuntu"/>
                <a:cs typeface="Ubuntu"/>
                <a:sym typeface="Ubuntu"/>
              </a:rPr>
              <a:t>The batch size affects the result of segmentation. Optimal results are achieved at </a:t>
            </a:r>
            <a:r>
              <a:rPr lang="en-US" b="true" sz="3599">
                <a:solidFill>
                  <a:srgbClr val="FF3131"/>
                </a:solidFill>
                <a:latin typeface="Ubuntu Bold"/>
                <a:ea typeface="Ubuntu Bold"/>
                <a:cs typeface="Ubuntu Bold"/>
                <a:sym typeface="Ubuntu Bold"/>
              </a:rPr>
              <a:t>batch size 16</a:t>
            </a:r>
            <a:r>
              <a:rPr lang="en-US" sz="3599">
                <a:solidFill>
                  <a:srgbClr val="227B94"/>
                </a:solidFill>
                <a:latin typeface="Ubuntu"/>
                <a:ea typeface="Ubuntu"/>
                <a:cs typeface="Ubuntu"/>
                <a:sym typeface="Ubuntu"/>
              </a:rPr>
              <a:t>. Smaller batch sizes results in less optimal segmentation results.</a:t>
            </a:r>
          </a:p>
          <a:p>
            <a:pPr algn="l" marL="1554470" indent="-518157" lvl="2">
              <a:lnSpc>
                <a:spcPts val="5039"/>
              </a:lnSpc>
              <a:buFont typeface="Arial"/>
              <a:buChar char="⚬"/>
            </a:pPr>
            <a:r>
              <a:rPr lang="en-US" sz="3599">
                <a:solidFill>
                  <a:srgbClr val="227B94"/>
                </a:solidFill>
                <a:latin typeface="Ubuntu"/>
                <a:ea typeface="Ubuntu"/>
                <a:cs typeface="Ubuntu"/>
                <a:sym typeface="Ubuntu"/>
              </a:rPr>
              <a:t>Stochastic Gradient Descent (</a:t>
            </a:r>
            <a:r>
              <a:rPr lang="en-US" b="true" sz="3599">
                <a:solidFill>
                  <a:srgbClr val="FF3131"/>
                </a:solidFill>
                <a:latin typeface="Ubuntu Bold"/>
                <a:ea typeface="Ubuntu Bold"/>
                <a:cs typeface="Ubuntu Bold"/>
                <a:sym typeface="Ubuntu Bold"/>
              </a:rPr>
              <a:t>SGD</a:t>
            </a:r>
            <a:r>
              <a:rPr lang="en-US" sz="3599">
                <a:solidFill>
                  <a:srgbClr val="227B94"/>
                </a:solidFill>
                <a:latin typeface="Ubuntu"/>
                <a:ea typeface="Ubuntu"/>
                <a:cs typeface="Ubuntu"/>
                <a:sym typeface="Ubuntu"/>
              </a:rPr>
              <a:t>) optimizer shows better results than Adam optimizer.</a:t>
            </a:r>
          </a:p>
          <a:p>
            <a:pPr algn="l" marL="1554470" indent="-518157" lvl="2">
              <a:lnSpc>
                <a:spcPts val="5039"/>
              </a:lnSpc>
              <a:buFont typeface="Arial"/>
              <a:buChar char="⚬"/>
            </a:pPr>
            <a:r>
              <a:rPr lang="en-US" sz="3599">
                <a:solidFill>
                  <a:srgbClr val="227B94"/>
                </a:solidFill>
                <a:latin typeface="Ubuntu"/>
                <a:ea typeface="Ubuntu"/>
                <a:cs typeface="Ubuntu"/>
                <a:sym typeface="Ubuntu"/>
              </a:rPr>
              <a:t>The best result is provided by a model trained within </a:t>
            </a:r>
            <a:r>
              <a:rPr lang="en-US" b="true" sz="3599">
                <a:solidFill>
                  <a:srgbClr val="FF3131"/>
                </a:solidFill>
                <a:latin typeface="Ubuntu Bold"/>
                <a:ea typeface="Ubuntu Bold"/>
                <a:cs typeface="Ubuntu Bold"/>
                <a:sym typeface="Ubuntu Bold"/>
              </a:rPr>
              <a:t>50 epochs</a:t>
            </a:r>
            <a:r>
              <a:rPr lang="en-US" sz="3599">
                <a:solidFill>
                  <a:srgbClr val="227B94"/>
                </a:solidFill>
                <a:latin typeface="Ubuntu"/>
                <a:ea typeface="Ubuntu"/>
                <a:cs typeface="Ubuntu"/>
                <a:sym typeface="Ubuntu"/>
              </a:rPr>
              <a:t>. </a:t>
            </a:r>
          </a:p>
          <a:p>
            <a:pPr algn="l" marL="1554470" indent="-518157" lvl="2">
              <a:lnSpc>
                <a:spcPts val="5039"/>
              </a:lnSpc>
              <a:buFont typeface="Arial"/>
              <a:buChar char="⚬"/>
            </a:pPr>
            <a:r>
              <a:rPr lang="en-US" sz="3599">
                <a:solidFill>
                  <a:srgbClr val="227B94"/>
                </a:solidFill>
                <a:latin typeface="Ubuntu"/>
                <a:ea typeface="Ubuntu"/>
                <a:cs typeface="Ubuntu"/>
                <a:sym typeface="Ubuntu"/>
              </a:rPr>
              <a:t>The l</a:t>
            </a:r>
            <a:r>
              <a:rPr lang="en-US" sz="3599">
                <a:solidFill>
                  <a:srgbClr val="227B94"/>
                </a:solidFill>
                <a:latin typeface="Ubuntu"/>
                <a:ea typeface="Ubuntu"/>
                <a:cs typeface="Ubuntu"/>
                <a:sym typeface="Ubuntu"/>
              </a:rPr>
              <a:t>earning Rate (</a:t>
            </a:r>
            <a:r>
              <a:rPr lang="en-US" b="true" sz="3599">
                <a:solidFill>
                  <a:srgbClr val="FF3131"/>
                </a:solidFill>
                <a:latin typeface="Ubuntu Bold"/>
                <a:ea typeface="Ubuntu Bold"/>
                <a:cs typeface="Ubuntu Bold"/>
                <a:sym typeface="Ubuntu Bold"/>
              </a:rPr>
              <a:t>LR</a:t>
            </a:r>
            <a:r>
              <a:rPr lang="en-US" sz="3599">
                <a:solidFill>
                  <a:srgbClr val="227B94"/>
                </a:solidFill>
                <a:latin typeface="Ubuntu"/>
                <a:ea typeface="Ubuntu"/>
                <a:cs typeface="Ubuntu"/>
                <a:sym typeface="Ubuntu"/>
              </a:rPr>
              <a:t>) for the best results is </a:t>
            </a:r>
            <a:r>
              <a:rPr lang="en-US" b="true" sz="3599">
                <a:solidFill>
                  <a:srgbClr val="FF3131"/>
                </a:solidFill>
                <a:latin typeface="Ubuntu Bold"/>
                <a:ea typeface="Ubuntu Bold"/>
                <a:cs typeface="Ubuntu Bold"/>
                <a:sym typeface="Ubuntu Bold"/>
              </a:rPr>
              <a:t>0.005</a:t>
            </a:r>
            <a:r>
              <a:rPr lang="en-US" sz="3599">
                <a:solidFill>
                  <a:srgbClr val="227B94"/>
                </a:solidFill>
                <a:latin typeface="Ubuntu"/>
                <a:ea typeface="Ubuntu"/>
                <a:cs typeface="Ubuntu"/>
                <a:sym typeface="Ubuntu"/>
              </a:rPr>
              <a:t>.</a:t>
            </a:r>
          </a:p>
        </p:txBody>
      </p:sp>
      <p:sp>
        <p:nvSpPr>
          <p:cNvPr name="Freeform 7" id="7"/>
          <p:cNvSpPr/>
          <p:nvPr/>
        </p:nvSpPr>
        <p:spPr>
          <a:xfrm flipH="false" flipV="false" rot="1235242">
            <a:off x="16026577" y="7287733"/>
            <a:ext cx="865357" cy="2177000"/>
          </a:xfrm>
          <a:custGeom>
            <a:avLst/>
            <a:gdLst/>
            <a:ahLst/>
            <a:cxnLst/>
            <a:rect r="r" b="b" t="t" l="l"/>
            <a:pathLst>
              <a:path h="2177000" w="865357">
                <a:moveTo>
                  <a:pt x="0" y="0"/>
                </a:moveTo>
                <a:lnTo>
                  <a:pt x="865357" y="0"/>
                </a:lnTo>
                <a:lnTo>
                  <a:pt x="865357" y="2177000"/>
                </a:lnTo>
                <a:lnTo>
                  <a:pt x="0" y="217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2243834">
            <a:off x="6917456" y="9051413"/>
            <a:ext cx="804394" cy="589218"/>
          </a:xfrm>
          <a:custGeom>
            <a:avLst/>
            <a:gdLst/>
            <a:ahLst/>
            <a:cxnLst/>
            <a:rect r="r" b="b" t="t" l="l"/>
            <a:pathLst>
              <a:path h="589218" w="804394">
                <a:moveTo>
                  <a:pt x="0" y="0"/>
                </a:moveTo>
                <a:lnTo>
                  <a:pt x="804394" y="0"/>
                </a:lnTo>
                <a:lnTo>
                  <a:pt x="804394" y="589218"/>
                </a:lnTo>
                <a:lnTo>
                  <a:pt x="0" y="5892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514928">
            <a:off x="1724240" y="8974077"/>
            <a:ext cx="667336" cy="627295"/>
          </a:xfrm>
          <a:custGeom>
            <a:avLst/>
            <a:gdLst/>
            <a:ahLst/>
            <a:cxnLst/>
            <a:rect r="r" b="b" t="t" l="l"/>
            <a:pathLst>
              <a:path h="627295" w="667336">
                <a:moveTo>
                  <a:pt x="0" y="0"/>
                </a:moveTo>
                <a:lnTo>
                  <a:pt x="667336" y="0"/>
                </a:lnTo>
                <a:lnTo>
                  <a:pt x="667336" y="627296"/>
                </a:lnTo>
                <a:lnTo>
                  <a:pt x="0" y="6272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1205017">
            <a:off x="12290816" y="9149832"/>
            <a:ext cx="776715" cy="611663"/>
          </a:xfrm>
          <a:custGeom>
            <a:avLst/>
            <a:gdLst/>
            <a:ahLst/>
            <a:cxnLst/>
            <a:rect r="r" b="b" t="t" l="l"/>
            <a:pathLst>
              <a:path h="611663" w="776715">
                <a:moveTo>
                  <a:pt x="0" y="0"/>
                </a:moveTo>
                <a:lnTo>
                  <a:pt x="776715" y="0"/>
                </a:lnTo>
                <a:lnTo>
                  <a:pt x="776715" y="611664"/>
                </a:lnTo>
                <a:lnTo>
                  <a:pt x="0" y="6116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2012883">
            <a:off x="16294614" y="376639"/>
            <a:ext cx="1297602" cy="1304122"/>
          </a:xfrm>
          <a:custGeom>
            <a:avLst/>
            <a:gdLst/>
            <a:ahLst/>
            <a:cxnLst/>
            <a:rect r="r" b="b" t="t" l="l"/>
            <a:pathLst>
              <a:path h="1304122" w="1297602">
                <a:moveTo>
                  <a:pt x="0" y="0"/>
                </a:moveTo>
                <a:lnTo>
                  <a:pt x="1297602" y="0"/>
                </a:lnTo>
                <a:lnTo>
                  <a:pt x="1297602" y="1304122"/>
                </a:lnTo>
                <a:lnTo>
                  <a:pt x="0" y="13041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634503">
            <a:off x="607267" y="537247"/>
            <a:ext cx="1426144" cy="943038"/>
          </a:xfrm>
          <a:custGeom>
            <a:avLst/>
            <a:gdLst/>
            <a:ahLst/>
            <a:cxnLst/>
            <a:rect r="r" b="b" t="t" l="l"/>
            <a:pathLst>
              <a:path h="943038" w="1426144">
                <a:moveTo>
                  <a:pt x="0" y="0"/>
                </a:moveTo>
                <a:lnTo>
                  <a:pt x="1426144" y="0"/>
                </a:lnTo>
                <a:lnTo>
                  <a:pt x="1426144" y="943038"/>
                </a:lnTo>
                <a:lnTo>
                  <a:pt x="0" y="9430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84001" y="7684338"/>
            <a:ext cx="21468552" cy="4820713"/>
            <a:chOff x="0" y="0"/>
            <a:chExt cx="5858600" cy="1315535"/>
          </a:xfrm>
        </p:grpSpPr>
        <p:sp>
          <p:nvSpPr>
            <p:cNvPr name="Freeform 3" id="3"/>
            <p:cNvSpPr/>
            <p:nvPr/>
          </p:nvSpPr>
          <p:spPr>
            <a:xfrm flipH="false" flipV="false" rot="0">
              <a:off x="0" y="0"/>
              <a:ext cx="5858600" cy="1315535"/>
            </a:xfrm>
            <a:custGeom>
              <a:avLst/>
              <a:gdLst/>
              <a:ahLst/>
              <a:cxnLst/>
              <a:rect r="r" b="b" t="t" l="l"/>
              <a:pathLst>
                <a:path h="1315535" w="5858600">
                  <a:moveTo>
                    <a:pt x="2929300" y="0"/>
                  </a:moveTo>
                  <a:cubicBezTo>
                    <a:pt x="1311492" y="0"/>
                    <a:pt x="0" y="294493"/>
                    <a:pt x="0" y="657767"/>
                  </a:cubicBezTo>
                  <a:cubicBezTo>
                    <a:pt x="0" y="1021042"/>
                    <a:pt x="1311492" y="1315535"/>
                    <a:pt x="2929300" y="1315535"/>
                  </a:cubicBezTo>
                  <a:cubicBezTo>
                    <a:pt x="4547107" y="1315535"/>
                    <a:pt x="5858600" y="1021042"/>
                    <a:pt x="5858600" y="657767"/>
                  </a:cubicBezTo>
                  <a:cubicBezTo>
                    <a:pt x="5858600" y="294493"/>
                    <a:pt x="4547107" y="0"/>
                    <a:pt x="2929300" y="0"/>
                  </a:cubicBezTo>
                  <a:close/>
                </a:path>
              </a:pathLst>
            </a:custGeom>
            <a:solidFill>
              <a:srgbClr val="FFC45D"/>
            </a:solidFill>
          </p:spPr>
        </p:sp>
        <p:sp>
          <p:nvSpPr>
            <p:cNvPr name="TextBox 4" id="4"/>
            <p:cNvSpPr txBox="true"/>
            <p:nvPr/>
          </p:nvSpPr>
          <p:spPr>
            <a:xfrm>
              <a:off x="549244" y="85231"/>
              <a:ext cx="4760112" cy="110697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892447" y="447675"/>
            <a:ext cx="12479378" cy="1038225"/>
          </a:xfrm>
          <a:prstGeom prst="rect">
            <a:avLst/>
          </a:prstGeom>
        </p:spPr>
        <p:txBody>
          <a:bodyPr anchor="t" rtlCol="false" tIns="0" lIns="0" bIns="0" rIns="0">
            <a:spAutoFit/>
          </a:bodyPr>
          <a:lstStyle/>
          <a:p>
            <a:pPr algn="ctr">
              <a:lnSpc>
                <a:spcPts val="8400"/>
              </a:lnSpc>
            </a:pPr>
            <a:r>
              <a:rPr lang="en-US" b="true" sz="6000">
                <a:solidFill>
                  <a:srgbClr val="227B94"/>
                </a:solidFill>
                <a:latin typeface="Inter Bold"/>
                <a:ea typeface="Inter Bold"/>
                <a:cs typeface="Inter Bold"/>
                <a:sym typeface="Inter Bold"/>
              </a:rPr>
              <a:t>FUTURE WORKS</a:t>
            </a:r>
          </a:p>
        </p:txBody>
      </p:sp>
      <p:sp>
        <p:nvSpPr>
          <p:cNvPr name="TextBox 6" id="6"/>
          <p:cNvSpPr txBox="true"/>
          <p:nvPr/>
        </p:nvSpPr>
        <p:spPr>
          <a:xfrm rot="0">
            <a:off x="1415524" y="1805930"/>
            <a:ext cx="15456952" cy="4323716"/>
          </a:xfrm>
          <a:prstGeom prst="rect">
            <a:avLst/>
          </a:prstGeom>
        </p:spPr>
        <p:txBody>
          <a:bodyPr anchor="t" rtlCol="false" tIns="0" lIns="0" bIns="0" rIns="0">
            <a:spAutoFit/>
          </a:bodyPr>
          <a:lstStyle/>
          <a:p>
            <a:pPr algn="l" marL="1057903" indent="-528951" lvl="1">
              <a:lnSpc>
                <a:spcPts val="6859"/>
              </a:lnSpc>
              <a:buFont typeface="Arial"/>
              <a:buChar char="•"/>
            </a:pPr>
            <a:r>
              <a:rPr lang="en-US" sz="4899">
                <a:solidFill>
                  <a:srgbClr val="227B94"/>
                </a:solidFill>
                <a:latin typeface="Ubuntu"/>
                <a:ea typeface="Ubuntu"/>
                <a:cs typeface="Ubuntu"/>
                <a:sym typeface="Ubuntu"/>
              </a:rPr>
              <a:t>Visualize detected litter quantity from image or video</a:t>
            </a:r>
          </a:p>
          <a:p>
            <a:pPr algn="l" marL="1057903" indent="-528951" lvl="1">
              <a:lnSpc>
                <a:spcPts val="6859"/>
              </a:lnSpc>
              <a:buFont typeface="Arial"/>
              <a:buChar char="•"/>
            </a:pPr>
            <a:r>
              <a:rPr lang="en-US" sz="4899">
                <a:solidFill>
                  <a:srgbClr val="227B94"/>
                </a:solidFill>
                <a:latin typeface="Ubuntu"/>
                <a:ea typeface="Ubuntu"/>
                <a:cs typeface="Ubuntu"/>
                <a:sym typeface="Ubuntu"/>
              </a:rPr>
              <a:t>Enhance dataset in terms of location and trash variation, utilize data from remote sensing such as drones and action camera, etc.</a:t>
            </a:r>
          </a:p>
        </p:txBody>
      </p:sp>
      <p:sp>
        <p:nvSpPr>
          <p:cNvPr name="Freeform 7" id="7"/>
          <p:cNvSpPr/>
          <p:nvPr/>
        </p:nvSpPr>
        <p:spPr>
          <a:xfrm flipH="false" flipV="false" rot="0">
            <a:off x="14214742" y="6391927"/>
            <a:ext cx="3981952" cy="3895073"/>
          </a:xfrm>
          <a:custGeom>
            <a:avLst/>
            <a:gdLst/>
            <a:ahLst/>
            <a:cxnLst/>
            <a:rect r="r" b="b" t="t" l="l"/>
            <a:pathLst>
              <a:path h="3895073" w="3981952">
                <a:moveTo>
                  <a:pt x="0" y="0"/>
                </a:moveTo>
                <a:lnTo>
                  <a:pt x="3981952" y="0"/>
                </a:lnTo>
                <a:lnTo>
                  <a:pt x="3981952" y="3895073"/>
                </a:lnTo>
                <a:lnTo>
                  <a:pt x="0" y="3895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9319010">
            <a:off x="-6114152" y="7998499"/>
            <a:ext cx="15971017" cy="4192392"/>
          </a:xfrm>
          <a:custGeom>
            <a:avLst/>
            <a:gdLst/>
            <a:ahLst/>
            <a:cxnLst/>
            <a:rect r="r" b="b" t="t" l="l"/>
            <a:pathLst>
              <a:path h="4192392" w="15971017">
                <a:moveTo>
                  <a:pt x="0" y="4192392"/>
                </a:moveTo>
                <a:lnTo>
                  <a:pt x="15971017" y="4192392"/>
                </a:lnTo>
                <a:lnTo>
                  <a:pt x="15971017" y="0"/>
                </a:lnTo>
                <a:lnTo>
                  <a:pt x="0" y="0"/>
                </a:lnTo>
                <a:lnTo>
                  <a:pt x="0" y="419239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634503">
            <a:off x="607267" y="537247"/>
            <a:ext cx="1426144" cy="943038"/>
          </a:xfrm>
          <a:custGeom>
            <a:avLst/>
            <a:gdLst/>
            <a:ahLst/>
            <a:cxnLst/>
            <a:rect r="r" b="b" t="t" l="l"/>
            <a:pathLst>
              <a:path h="943038" w="1426144">
                <a:moveTo>
                  <a:pt x="0" y="0"/>
                </a:moveTo>
                <a:lnTo>
                  <a:pt x="1426144" y="0"/>
                </a:lnTo>
                <a:lnTo>
                  <a:pt x="1426144" y="943038"/>
                </a:lnTo>
                <a:lnTo>
                  <a:pt x="0" y="9430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2012883">
            <a:off x="16294614" y="376639"/>
            <a:ext cx="1297602" cy="1304122"/>
          </a:xfrm>
          <a:custGeom>
            <a:avLst/>
            <a:gdLst/>
            <a:ahLst/>
            <a:cxnLst/>
            <a:rect r="r" b="b" t="t" l="l"/>
            <a:pathLst>
              <a:path h="1304122" w="1297602">
                <a:moveTo>
                  <a:pt x="0" y="0"/>
                </a:moveTo>
                <a:lnTo>
                  <a:pt x="1297602" y="0"/>
                </a:lnTo>
                <a:lnTo>
                  <a:pt x="1297602" y="1304122"/>
                </a:lnTo>
                <a:lnTo>
                  <a:pt x="0" y="13041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2243834">
            <a:off x="5642928" y="8044854"/>
            <a:ext cx="804394" cy="589218"/>
          </a:xfrm>
          <a:custGeom>
            <a:avLst/>
            <a:gdLst/>
            <a:ahLst/>
            <a:cxnLst/>
            <a:rect r="r" b="b" t="t" l="l"/>
            <a:pathLst>
              <a:path h="589218" w="804394">
                <a:moveTo>
                  <a:pt x="0" y="0"/>
                </a:moveTo>
                <a:lnTo>
                  <a:pt x="804394" y="0"/>
                </a:lnTo>
                <a:lnTo>
                  <a:pt x="804394" y="589219"/>
                </a:lnTo>
                <a:lnTo>
                  <a:pt x="0" y="5892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1514928">
            <a:off x="4056286" y="9521358"/>
            <a:ext cx="667336" cy="627295"/>
          </a:xfrm>
          <a:custGeom>
            <a:avLst/>
            <a:gdLst/>
            <a:ahLst/>
            <a:cxnLst/>
            <a:rect r="r" b="b" t="t" l="l"/>
            <a:pathLst>
              <a:path h="627295" w="667336">
                <a:moveTo>
                  <a:pt x="0" y="0"/>
                </a:moveTo>
                <a:lnTo>
                  <a:pt x="667335" y="0"/>
                </a:lnTo>
                <a:lnTo>
                  <a:pt x="667335" y="627295"/>
                </a:lnTo>
                <a:lnTo>
                  <a:pt x="0" y="62729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1205017">
            <a:off x="9213541" y="9529174"/>
            <a:ext cx="776715" cy="611663"/>
          </a:xfrm>
          <a:custGeom>
            <a:avLst/>
            <a:gdLst/>
            <a:ahLst/>
            <a:cxnLst/>
            <a:rect r="r" b="b" t="t" l="l"/>
            <a:pathLst>
              <a:path h="611663" w="776715">
                <a:moveTo>
                  <a:pt x="0" y="0"/>
                </a:moveTo>
                <a:lnTo>
                  <a:pt x="776715" y="0"/>
                </a:lnTo>
                <a:lnTo>
                  <a:pt x="776715" y="611663"/>
                </a:lnTo>
                <a:lnTo>
                  <a:pt x="0" y="61166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1514928">
            <a:off x="2443443" y="8669339"/>
            <a:ext cx="667336" cy="627295"/>
          </a:xfrm>
          <a:custGeom>
            <a:avLst/>
            <a:gdLst/>
            <a:ahLst/>
            <a:cxnLst/>
            <a:rect r="r" b="b" t="t" l="l"/>
            <a:pathLst>
              <a:path h="627295" w="667336">
                <a:moveTo>
                  <a:pt x="0" y="0"/>
                </a:moveTo>
                <a:lnTo>
                  <a:pt x="667336" y="0"/>
                </a:lnTo>
                <a:lnTo>
                  <a:pt x="667336" y="627296"/>
                </a:lnTo>
                <a:lnTo>
                  <a:pt x="0" y="6272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2243834">
            <a:off x="5764893" y="9488086"/>
            <a:ext cx="804394" cy="589218"/>
          </a:xfrm>
          <a:custGeom>
            <a:avLst/>
            <a:gdLst/>
            <a:ahLst/>
            <a:cxnLst/>
            <a:rect r="r" b="b" t="t" l="l"/>
            <a:pathLst>
              <a:path h="589218" w="804394">
                <a:moveTo>
                  <a:pt x="0" y="0"/>
                </a:moveTo>
                <a:lnTo>
                  <a:pt x="804393" y="0"/>
                </a:lnTo>
                <a:lnTo>
                  <a:pt x="804393" y="589218"/>
                </a:lnTo>
                <a:lnTo>
                  <a:pt x="0" y="5892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2243834">
            <a:off x="3200872" y="8210058"/>
            <a:ext cx="804394" cy="589218"/>
          </a:xfrm>
          <a:custGeom>
            <a:avLst/>
            <a:gdLst/>
            <a:ahLst/>
            <a:cxnLst/>
            <a:rect r="r" b="b" t="t" l="l"/>
            <a:pathLst>
              <a:path h="589218" w="804394">
                <a:moveTo>
                  <a:pt x="0" y="0"/>
                </a:moveTo>
                <a:lnTo>
                  <a:pt x="804394" y="0"/>
                </a:lnTo>
                <a:lnTo>
                  <a:pt x="804394" y="589219"/>
                </a:lnTo>
                <a:lnTo>
                  <a:pt x="0" y="5892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1634868">
            <a:off x="8063178" y="8023664"/>
            <a:ext cx="1017130" cy="1267452"/>
          </a:xfrm>
          <a:custGeom>
            <a:avLst/>
            <a:gdLst/>
            <a:ahLst/>
            <a:cxnLst/>
            <a:rect r="r" b="b" t="t" l="l"/>
            <a:pathLst>
              <a:path h="1267452" w="1017130">
                <a:moveTo>
                  <a:pt x="0" y="0"/>
                </a:moveTo>
                <a:lnTo>
                  <a:pt x="1017130" y="0"/>
                </a:lnTo>
                <a:lnTo>
                  <a:pt x="1017130" y="1267452"/>
                </a:lnTo>
                <a:lnTo>
                  <a:pt x="0" y="126745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3844121">
            <a:off x="12586708" y="7366498"/>
            <a:ext cx="571312" cy="1661998"/>
          </a:xfrm>
          <a:custGeom>
            <a:avLst/>
            <a:gdLst/>
            <a:ahLst/>
            <a:cxnLst/>
            <a:rect r="r" b="b" t="t" l="l"/>
            <a:pathLst>
              <a:path h="1661998" w="571312">
                <a:moveTo>
                  <a:pt x="0" y="0"/>
                </a:moveTo>
                <a:lnTo>
                  <a:pt x="571312" y="0"/>
                </a:lnTo>
                <a:lnTo>
                  <a:pt x="571312" y="1661998"/>
                </a:lnTo>
                <a:lnTo>
                  <a:pt x="0" y="166199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9" id="19"/>
          <p:cNvSpPr/>
          <p:nvPr/>
        </p:nvSpPr>
        <p:spPr>
          <a:xfrm flipH="true" flipV="false" rot="0">
            <a:off x="12134469" y="5682030"/>
            <a:ext cx="3220286" cy="3135754"/>
          </a:xfrm>
          <a:custGeom>
            <a:avLst/>
            <a:gdLst/>
            <a:ahLst/>
            <a:cxnLst/>
            <a:rect r="r" b="b" t="t" l="l"/>
            <a:pathLst>
              <a:path h="3135754" w="3220286">
                <a:moveTo>
                  <a:pt x="3220287" y="0"/>
                </a:moveTo>
                <a:lnTo>
                  <a:pt x="0" y="0"/>
                </a:lnTo>
                <a:lnTo>
                  <a:pt x="0" y="3135753"/>
                </a:lnTo>
                <a:lnTo>
                  <a:pt x="3220287" y="3135753"/>
                </a:lnTo>
                <a:lnTo>
                  <a:pt x="3220287"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0" id="20"/>
          <p:cNvSpPr/>
          <p:nvPr/>
        </p:nvSpPr>
        <p:spPr>
          <a:xfrm flipH="false" flipV="false" rot="0">
            <a:off x="9406013" y="6628930"/>
            <a:ext cx="1946291" cy="1875738"/>
          </a:xfrm>
          <a:custGeom>
            <a:avLst/>
            <a:gdLst/>
            <a:ahLst/>
            <a:cxnLst/>
            <a:rect r="r" b="b" t="t" l="l"/>
            <a:pathLst>
              <a:path h="1875738" w="1946291">
                <a:moveTo>
                  <a:pt x="0" y="0"/>
                </a:moveTo>
                <a:lnTo>
                  <a:pt x="1946291" y="0"/>
                </a:lnTo>
                <a:lnTo>
                  <a:pt x="1946291" y="1875737"/>
                </a:lnTo>
                <a:lnTo>
                  <a:pt x="0" y="187573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BE5"/>
        </a:solidFill>
      </p:bgPr>
    </p:bg>
    <p:spTree>
      <p:nvGrpSpPr>
        <p:cNvPr id="1" name=""/>
        <p:cNvGrpSpPr/>
        <p:nvPr/>
      </p:nvGrpSpPr>
      <p:grpSpPr>
        <a:xfrm>
          <a:off x="0" y="0"/>
          <a:ext cx="0" cy="0"/>
          <a:chOff x="0" y="0"/>
          <a:chExt cx="0" cy="0"/>
        </a:xfrm>
      </p:grpSpPr>
      <p:sp>
        <p:nvSpPr>
          <p:cNvPr name="Freeform 2" id="2"/>
          <p:cNvSpPr/>
          <p:nvPr/>
        </p:nvSpPr>
        <p:spPr>
          <a:xfrm flipH="false" flipV="false" rot="0">
            <a:off x="-321979" y="7894479"/>
            <a:ext cx="19037939" cy="6544292"/>
          </a:xfrm>
          <a:custGeom>
            <a:avLst/>
            <a:gdLst/>
            <a:ahLst/>
            <a:cxnLst/>
            <a:rect r="r" b="b" t="t" l="l"/>
            <a:pathLst>
              <a:path h="6544292" w="19037939">
                <a:moveTo>
                  <a:pt x="0" y="0"/>
                </a:moveTo>
                <a:lnTo>
                  <a:pt x="19037939" y="0"/>
                </a:lnTo>
                <a:lnTo>
                  <a:pt x="19037939" y="6544291"/>
                </a:lnTo>
                <a:lnTo>
                  <a:pt x="0" y="65442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317839" y="5521406"/>
            <a:ext cx="3882921" cy="4946397"/>
          </a:xfrm>
          <a:custGeom>
            <a:avLst/>
            <a:gdLst/>
            <a:ahLst/>
            <a:cxnLst/>
            <a:rect r="r" b="b" t="t" l="l"/>
            <a:pathLst>
              <a:path h="4946397" w="3882921">
                <a:moveTo>
                  <a:pt x="3882922" y="0"/>
                </a:moveTo>
                <a:lnTo>
                  <a:pt x="0" y="0"/>
                </a:lnTo>
                <a:lnTo>
                  <a:pt x="0" y="4946397"/>
                </a:lnTo>
                <a:lnTo>
                  <a:pt x="3882922" y="4946397"/>
                </a:lnTo>
                <a:lnTo>
                  <a:pt x="3882922" y="0"/>
                </a:lnTo>
                <a:close/>
              </a:path>
            </a:pathLst>
          </a:custGeom>
          <a:blipFill>
            <a:blip r:embed="rId4"/>
            <a:stretch>
              <a:fillRect l="0" t="0" r="0" b="0"/>
            </a:stretch>
          </a:blipFill>
        </p:spPr>
      </p:sp>
      <p:sp>
        <p:nvSpPr>
          <p:cNvPr name="TextBox 4" id="4"/>
          <p:cNvSpPr txBox="true"/>
          <p:nvPr/>
        </p:nvSpPr>
        <p:spPr>
          <a:xfrm rot="0">
            <a:off x="9680502" y="2940849"/>
            <a:ext cx="8164333" cy="1521321"/>
          </a:xfrm>
          <a:prstGeom prst="rect">
            <a:avLst/>
          </a:prstGeom>
        </p:spPr>
        <p:txBody>
          <a:bodyPr anchor="t" rtlCol="false" tIns="0" lIns="0" bIns="0" rIns="0">
            <a:spAutoFit/>
          </a:bodyPr>
          <a:lstStyle/>
          <a:p>
            <a:pPr algn="ctr" marL="0" indent="0" lvl="0">
              <a:lnSpc>
                <a:spcPts val="11999"/>
              </a:lnSpc>
            </a:pPr>
            <a:r>
              <a:rPr lang="en-US" b="true" sz="9999">
                <a:solidFill>
                  <a:srgbClr val="227B94"/>
                </a:solidFill>
                <a:latin typeface="Inter Bold"/>
                <a:ea typeface="Inter Bold"/>
                <a:cs typeface="Inter Bold"/>
                <a:sym typeface="Inter Bold"/>
              </a:rPr>
              <a:t>THANK YOU</a:t>
            </a:r>
          </a:p>
        </p:txBody>
      </p:sp>
      <p:graphicFrame>
        <p:nvGraphicFramePr>
          <p:cNvPr name="Table 5" id="5"/>
          <p:cNvGraphicFramePr>
            <a:graphicFrameLocks noGrp="true"/>
          </p:cNvGraphicFramePr>
          <p:nvPr/>
        </p:nvGraphicFramePr>
        <p:xfrm>
          <a:off x="207066" y="389340"/>
          <a:ext cx="9484768" cy="6441288"/>
        </p:xfrm>
        <a:graphic>
          <a:graphicData uri="http://schemas.openxmlformats.org/drawingml/2006/table">
            <a:tbl>
              <a:tblPr/>
              <a:tblGrid>
                <a:gridCol w="4742384"/>
                <a:gridCol w="4742384"/>
              </a:tblGrid>
              <a:tr h="1061541">
                <a:tc gridSpan="2">
                  <a:txBody>
                    <a:bodyPr anchor="t" rtlCol="false"/>
                    <a:lstStyle/>
                    <a:p>
                      <a:pPr algn="ctr">
                        <a:lnSpc>
                          <a:spcPts val="3089"/>
                        </a:lnSpc>
                        <a:defRPr/>
                      </a:pPr>
                      <a:r>
                        <a:rPr lang="en-US" sz="2207" b="true">
                          <a:solidFill>
                            <a:srgbClr val="000000"/>
                          </a:solidFill>
                          <a:latin typeface="Poppins Bold"/>
                          <a:ea typeface="Poppins Bold"/>
                          <a:cs typeface="Poppins Bold"/>
                          <a:sym typeface="Poppins Bold"/>
                        </a:rPr>
                        <a:t>CV-D (Geoffrey Hinton)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089"/>
                        </a:lnSpc>
                        <a:defRPr/>
                      </a:pPr>
                      <a:r>
                        <a:rPr lang="en-US" sz="2207" b="true">
                          <a:solidFill>
                            <a:srgbClr val="000000"/>
                          </a:solidFill>
                          <a:latin typeface="Poppins Bold"/>
                          <a:ea typeface="Poppins Bold"/>
                          <a:cs typeface="Poppins Bold"/>
                          <a:sym typeface="Poppins Bold"/>
                        </a:rPr>
                        <a:t>CV-D (Geoffrey Hinton)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77331">
                <a:tc>
                  <a:txBody>
                    <a:bodyPr anchor="t" rtlCol="false"/>
                    <a:lstStyle/>
                    <a:p>
                      <a:pPr algn="ctr">
                        <a:lnSpc>
                          <a:spcPts val="3089"/>
                        </a:lnSpc>
                        <a:defRPr/>
                      </a:pPr>
                      <a:r>
                        <a:rPr lang="en-US" sz="2207" b="true">
                          <a:solidFill>
                            <a:srgbClr val="000000"/>
                          </a:solidFill>
                          <a:latin typeface="Poppins Bold"/>
                          <a:ea typeface="Poppins Bold"/>
                          <a:cs typeface="Poppins Bold"/>
                          <a:sym typeface="Poppins Bold"/>
                        </a:rPr>
                        <a:t>NAMA ANGGOTA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89"/>
                        </a:lnSpc>
                        <a:defRPr/>
                      </a:pPr>
                      <a:r>
                        <a:rPr lang="en-US" sz="2207" b="true">
                          <a:solidFill>
                            <a:srgbClr val="000000"/>
                          </a:solidFill>
                          <a:latin typeface="Poppins Bold"/>
                          <a:ea typeface="Poppins Bold"/>
                          <a:cs typeface="Poppins Bold"/>
                          <a:sym typeface="Poppins Bold"/>
                        </a:rPr>
                        <a:t>PENUGASAN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7141">
                <a:tc>
                  <a:txBody>
                    <a:bodyPr anchor="t" rtlCol="false"/>
                    <a:lstStyle/>
                    <a:p>
                      <a:pPr algn="ctr">
                        <a:lnSpc>
                          <a:spcPts val="2249"/>
                        </a:lnSpc>
                        <a:defRPr/>
                      </a:pPr>
                      <a:r>
                        <a:rPr lang="en-US" sz="1607" i="true">
                          <a:solidFill>
                            <a:srgbClr val="000000"/>
                          </a:solidFill>
                          <a:latin typeface="Poppins Italics"/>
                          <a:ea typeface="Poppins Italics"/>
                          <a:cs typeface="Poppins Italics"/>
                          <a:sym typeface="Poppins Italics"/>
                        </a:rPr>
                        <a:t>Calvin Christian Chandra</a:t>
                      </a:r>
                      <a:r>
                        <a:rPr lang="en-US" b="true" sz="1607" i="true">
                          <a:solidFill>
                            <a:srgbClr val="000000"/>
                          </a:solidFill>
                          <a:latin typeface="Poppins Bold Italics"/>
                          <a:ea typeface="Poppins Bold Italics"/>
                          <a:cs typeface="Poppins Bold Italics"/>
                          <a:sym typeface="Poppins Bold Italics"/>
                        </a:rPr>
                        <a:t> (Team Leader)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49"/>
                        </a:lnSpc>
                        <a:defRPr/>
                      </a:pPr>
                      <a:r>
                        <a:rPr lang="en-US" sz="1607" i="true">
                          <a:solidFill>
                            <a:srgbClr val="000000"/>
                          </a:solidFill>
                          <a:latin typeface="Poppins Italics"/>
                          <a:ea typeface="Poppins Italics"/>
                          <a:cs typeface="Poppins Italics"/>
                          <a:sym typeface="Poppins Italics"/>
                        </a:rPr>
                        <a:t>Coding</a:t>
                      </a:r>
                      <a:r>
                        <a:rPr lang="en-US" sz="1607">
                          <a:solidFill>
                            <a:srgbClr val="000000"/>
                          </a:solidFill>
                          <a:latin typeface="Poppins"/>
                          <a:ea typeface="Poppins"/>
                          <a:cs typeface="Poppins"/>
                          <a:sym typeface="Poppins"/>
                        </a:rPr>
                        <a:t>, pembuatan PPT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33202">
                <a:tc>
                  <a:txBody>
                    <a:bodyPr anchor="t" rtlCol="false"/>
                    <a:lstStyle/>
                    <a:p>
                      <a:pPr algn="ctr">
                        <a:lnSpc>
                          <a:spcPts val="2249"/>
                        </a:lnSpc>
                        <a:defRPr/>
                      </a:pPr>
                      <a:r>
                        <a:rPr lang="en-US" sz="1607" i="true">
                          <a:solidFill>
                            <a:srgbClr val="000000"/>
                          </a:solidFill>
                          <a:latin typeface="Poppins Italics"/>
                          <a:ea typeface="Poppins Italics"/>
                          <a:cs typeface="Poppins Italics"/>
                          <a:sym typeface="Poppins Italics"/>
                        </a:rPr>
                        <a:t>Satrio Fatturahman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49"/>
                        </a:lnSpc>
                        <a:defRPr/>
                      </a:pPr>
                      <a:r>
                        <a:rPr lang="en-US" sz="1607">
                          <a:solidFill>
                            <a:srgbClr val="000000"/>
                          </a:solidFill>
                          <a:latin typeface="Poppins"/>
                          <a:ea typeface="Poppins"/>
                          <a:cs typeface="Poppins"/>
                          <a:sym typeface="Poppins"/>
                        </a:rPr>
                        <a:t>Coding, pembuatan PPT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4024">
                <a:tc>
                  <a:txBody>
                    <a:bodyPr anchor="t" rtlCol="false"/>
                    <a:lstStyle/>
                    <a:p>
                      <a:pPr algn="ctr">
                        <a:lnSpc>
                          <a:spcPts val="2249"/>
                        </a:lnSpc>
                        <a:defRPr/>
                      </a:pPr>
                      <a:r>
                        <a:rPr lang="en-US" sz="1607" i="true">
                          <a:solidFill>
                            <a:srgbClr val="000000"/>
                          </a:solidFill>
                          <a:latin typeface="Poppins Italics"/>
                          <a:ea typeface="Poppins Italics"/>
                          <a:cs typeface="Poppins Italics"/>
                          <a:sym typeface="Poppins Italics"/>
                        </a:rPr>
                        <a:t>Shania Salsabilla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49"/>
                        </a:lnSpc>
                        <a:defRPr/>
                      </a:pPr>
                      <a:r>
                        <a:rPr lang="en-US" sz="1607">
                          <a:solidFill>
                            <a:srgbClr val="000000"/>
                          </a:solidFill>
                          <a:latin typeface="Poppins"/>
                          <a:ea typeface="Poppins"/>
                          <a:cs typeface="Poppins"/>
                          <a:sym typeface="Poppins"/>
                        </a:rPr>
                        <a:t>Coding, pembuatan PPT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4024">
                <a:tc>
                  <a:txBody>
                    <a:bodyPr anchor="t" rtlCol="false"/>
                    <a:lstStyle/>
                    <a:p>
                      <a:pPr algn="ctr">
                        <a:lnSpc>
                          <a:spcPts val="2249"/>
                        </a:lnSpc>
                        <a:defRPr/>
                      </a:pPr>
                      <a:r>
                        <a:rPr lang="en-US" sz="1607" i="true">
                          <a:solidFill>
                            <a:srgbClr val="000000"/>
                          </a:solidFill>
                          <a:latin typeface="Poppins Italics"/>
                          <a:ea typeface="Poppins Italics"/>
                          <a:cs typeface="Poppins Italics"/>
                          <a:sym typeface="Poppins Italics"/>
                        </a:rPr>
                        <a:t>Eureka Labdawara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49"/>
                        </a:lnSpc>
                        <a:defRPr/>
                      </a:pPr>
                      <a:r>
                        <a:rPr lang="en-US" sz="1607">
                          <a:solidFill>
                            <a:srgbClr val="000000"/>
                          </a:solidFill>
                          <a:latin typeface="Poppins"/>
                          <a:ea typeface="Poppins"/>
                          <a:cs typeface="Poppins"/>
                          <a:sym typeface="Poppins"/>
                        </a:rPr>
                        <a:t>Coding, pembuatan PPT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4024">
                <a:tc>
                  <a:txBody>
                    <a:bodyPr anchor="t" rtlCol="false"/>
                    <a:lstStyle/>
                    <a:p>
                      <a:pPr algn="ctr">
                        <a:lnSpc>
                          <a:spcPts val="2249"/>
                        </a:lnSpc>
                        <a:defRPr/>
                      </a:pPr>
                      <a:r>
                        <a:rPr lang="en-US" sz="1607" i="true">
                          <a:solidFill>
                            <a:srgbClr val="000000"/>
                          </a:solidFill>
                          <a:latin typeface="Poppins Italics"/>
                          <a:ea typeface="Poppins Italics"/>
                          <a:cs typeface="Poppins Italics"/>
                          <a:sym typeface="Poppins Italics"/>
                        </a:rPr>
                        <a:t>Alamul Yaqin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49"/>
                        </a:lnSpc>
                        <a:defRPr/>
                      </a:pPr>
                      <a:r>
                        <a:rPr lang="en-US" sz="1607">
                          <a:solidFill>
                            <a:srgbClr val="000000"/>
                          </a:solidFill>
                          <a:latin typeface="Poppins"/>
                          <a:ea typeface="Poppins"/>
                          <a:cs typeface="Poppins"/>
                          <a:sym typeface="Poppins"/>
                        </a:rPr>
                        <a:t>Coding, pembuatan PPT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11037482" y="4405020"/>
            <a:ext cx="5747132" cy="1563370"/>
          </a:xfrm>
          <a:prstGeom prst="rect">
            <a:avLst/>
          </a:prstGeom>
        </p:spPr>
        <p:txBody>
          <a:bodyPr anchor="t" rtlCol="false" tIns="0" lIns="0" bIns="0" rIns="0">
            <a:spAutoFit/>
          </a:bodyPr>
          <a:lstStyle/>
          <a:p>
            <a:pPr algn="ctr" marL="0" indent="0" lvl="0">
              <a:lnSpc>
                <a:spcPts val="3079"/>
              </a:lnSpc>
              <a:spcBef>
                <a:spcPct val="0"/>
              </a:spcBef>
            </a:pPr>
            <a:r>
              <a:rPr lang="en-US" sz="2199" strike="noStrike" u="none">
                <a:solidFill>
                  <a:srgbClr val="000000"/>
                </a:solidFill>
                <a:latin typeface="Poppins"/>
                <a:ea typeface="Poppins"/>
                <a:cs typeface="Poppins"/>
                <a:sym typeface="Poppins"/>
              </a:rPr>
              <a:t>The brain sure as hell doesn't work by somebody programming in rules.</a:t>
            </a:r>
          </a:p>
          <a:p>
            <a:pPr algn="ctr" marL="0" indent="0" lvl="0">
              <a:lnSpc>
                <a:spcPts val="3079"/>
              </a:lnSpc>
              <a:spcBef>
                <a:spcPct val="0"/>
              </a:spcBef>
            </a:pPr>
          </a:p>
          <a:p>
            <a:pPr algn="ctr" marL="0" indent="0" lvl="0">
              <a:lnSpc>
                <a:spcPts val="3079"/>
              </a:lnSpc>
              <a:spcBef>
                <a:spcPct val="0"/>
              </a:spcBef>
            </a:pPr>
            <a:r>
              <a:rPr lang="en-US" b="true" sz="2199" i="true" strike="noStrike" u="none">
                <a:solidFill>
                  <a:srgbClr val="000000"/>
                </a:solidFill>
                <a:latin typeface="Poppins Bold Italics"/>
                <a:ea typeface="Poppins Bold Italics"/>
                <a:cs typeface="Poppins Bold Italics"/>
                <a:sym typeface="Poppins Bold Italics"/>
              </a:rPr>
              <a:t>GEOFFREY HINTON</a:t>
            </a:r>
          </a:p>
        </p:txBody>
      </p:sp>
      <p:sp>
        <p:nvSpPr>
          <p:cNvPr name="Freeform 7" id="7"/>
          <p:cNvSpPr/>
          <p:nvPr/>
        </p:nvSpPr>
        <p:spPr>
          <a:xfrm flipH="false" flipV="false" rot="0">
            <a:off x="9351612" y="8384356"/>
            <a:ext cx="3074980" cy="1902644"/>
          </a:xfrm>
          <a:custGeom>
            <a:avLst/>
            <a:gdLst/>
            <a:ahLst/>
            <a:cxnLst/>
            <a:rect r="r" b="b" t="t" l="l"/>
            <a:pathLst>
              <a:path h="1902644" w="3074980">
                <a:moveTo>
                  <a:pt x="0" y="0"/>
                </a:moveTo>
                <a:lnTo>
                  <a:pt x="3074980" y="0"/>
                </a:lnTo>
                <a:lnTo>
                  <a:pt x="3074980" y="1902644"/>
                </a:lnTo>
                <a:lnTo>
                  <a:pt x="0" y="1902644"/>
                </a:lnTo>
                <a:lnTo>
                  <a:pt x="0" y="0"/>
                </a:lnTo>
                <a:close/>
              </a:path>
            </a:pathLst>
          </a:custGeom>
          <a:blipFill>
            <a:blip r:embed="rId5"/>
            <a:stretch>
              <a:fillRect l="0" t="0" r="0" b="0"/>
            </a:stretch>
          </a:blipFill>
        </p:spPr>
      </p:sp>
      <p:sp>
        <p:nvSpPr>
          <p:cNvPr name="Freeform 8" id="8"/>
          <p:cNvSpPr/>
          <p:nvPr/>
        </p:nvSpPr>
        <p:spPr>
          <a:xfrm flipH="false" flipV="false" rot="0">
            <a:off x="7394649" y="7394936"/>
            <a:ext cx="1956963" cy="2892064"/>
          </a:xfrm>
          <a:custGeom>
            <a:avLst/>
            <a:gdLst/>
            <a:ahLst/>
            <a:cxnLst/>
            <a:rect r="r" b="b" t="t" l="l"/>
            <a:pathLst>
              <a:path h="2892064" w="1956963">
                <a:moveTo>
                  <a:pt x="0" y="0"/>
                </a:moveTo>
                <a:lnTo>
                  <a:pt x="1956963" y="0"/>
                </a:lnTo>
                <a:lnTo>
                  <a:pt x="1956963" y="2892064"/>
                </a:lnTo>
                <a:lnTo>
                  <a:pt x="0" y="28920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4452424" y="-3677612"/>
            <a:ext cx="6822532" cy="6822532"/>
          </a:xfrm>
          <a:custGeom>
            <a:avLst/>
            <a:gdLst/>
            <a:ahLst/>
            <a:cxnLst/>
            <a:rect r="r" b="b" t="t" l="l"/>
            <a:pathLst>
              <a:path h="6822532" w="6822532">
                <a:moveTo>
                  <a:pt x="0" y="0"/>
                </a:moveTo>
                <a:lnTo>
                  <a:pt x="6822532" y="0"/>
                </a:lnTo>
                <a:lnTo>
                  <a:pt x="6822532" y="6822532"/>
                </a:lnTo>
                <a:lnTo>
                  <a:pt x="0" y="6822532"/>
                </a:lnTo>
                <a:lnTo>
                  <a:pt x="0" y="0"/>
                </a:lnTo>
                <a:close/>
              </a:path>
            </a:pathLst>
          </a:custGeom>
          <a:blipFill>
            <a:blip r:embed="rId8"/>
            <a:stretch>
              <a:fillRect l="0" t="0" r="0" b="0"/>
            </a:stretch>
          </a:blipFill>
        </p:spPr>
      </p:sp>
      <p:sp>
        <p:nvSpPr>
          <p:cNvPr name="Freeform 10" id="10"/>
          <p:cNvSpPr/>
          <p:nvPr/>
        </p:nvSpPr>
        <p:spPr>
          <a:xfrm flipH="false" flipV="false" rot="0">
            <a:off x="12137933" y="1028700"/>
            <a:ext cx="1773115" cy="789036"/>
          </a:xfrm>
          <a:custGeom>
            <a:avLst/>
            <a:gdLst/>
            <a:ahLst/>
            <a:cxnLst/>
            <a:rect r="r" b="b" t="t" l="l"/>
            <a:pathLst>
              <a:path h="789036" w="1773115">
                <a:moveTo>
                  <a:pt x="0" y="0"/>
                </a:moveTo>
                <a:lnTo>
                  <a:pt x="1773115" y="0"/>
                </a:lnTo>
                <a:lnTo>
                  <a:pt x="1773115" y="789036"/>
                </a:lnTo>
                <a:lnTo>
                  <a:pt x="0" y="78903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3456595" y="9225815"/>
            <a:ext cx="1338429" cy="846557"/>
          </a:xfrm>
          <a:custGeom>
            <a:avLst/>
            <a:gdLst/>
            <a:ahLst/>
            <a:cxnLst/>
            <a:rect r="r" b="b" t="t" l="l"/>
            <a:pathLst>
              <a:path h="846557" w="1338429">
                <a:moveTo>
                  <a:pt x="0" y="0"/>
                </a:moveTo>
                <a:lnTo>
                  <a:pt x="1338429" y="0"/>
                </a:lnTo>
                <a:lnTo>
                  <a:pt x="1338429" y="846557"/>
                </a:lnTo>
                <a:lnTo>
                  <a:pt x="0" y="84655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true" flipV="false" rot="0">
            <a:off x="-321979" y="6991461"/>
            <a:ext cx="3163965" cy="3080911"/>
          </a:xfrm>
          <a:custGeom>
            <a:avLst/>
            <a:gdLst/>
            <a:ahLst/>
            <a:cxnLst/>
            <a:rect r="r" b="b" t="t" l="l"/>
            <a:pathLst>
              <a:path h="3080911" w="3163965">
                <a:moveTo>
                  <a:pt x="3163965" y="0"/>
                </a:moveTo>
                <a:lnTo>
                  <a:pt x="0" y="0"/>
                </a:lnTo>
                <a:lnTo>
                  <a:pt x="0" y="3080911"/>
                </a:lnTo>
                <a:lnTo>
                  <a:pt x="3163965" y="3080911"/>
                </a:lnTo>
                <a:lnTo>
                  <a:pt x="31639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1864668" y="8761396"/>
            <a:ext cx="1424533" cy="1525604"/>
          </a:xfrm>
          <a:custGeom>
            <a:avLst/>
            <a:gdLst/>
            <a:ahLst/>
            <a:cxnLst/>
            <a:rect r="r" b="b" t="t" l="l"/>
            <a:pathLst>
              <a:path h="1525604" w="1424533">
                <a:moveTo>
                  <a:pt x="0" y="0"/>
                </a:moveTo>
                <a:lnTo>
                  <a:pt x="1424533" y="0"/>
                </a:lnTo>
                <a:lnTo>
                  <a:pt x="1424533" y="1525604"/>
                </a:lnTo>
                <a:lnTo>
                  <a:pt x="0" y="1525604"/>
                </a:lnTo>
                <a:lnTo>
                  <a:pt x="0" y="0"/>
                </a:lnTo>
                <a:close/>
              </a:path>
            </a:pathLst>
          </a:custGeom>
          <a:blipFill>
            <a:blip r:embed="rId1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94695"/>
            <a:ext cx="18264272" cy="192305"/>
            <a:chOff x="0" y="0"/>
            <a:chExt cx="4810343" cy="50648"/>
          </a:xfrm>
        </p:grpSpPr>
        <p:sp>
          <p:nvSpPr>
            <p:cNvPr name="Freeform 3" id="3"/>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227B94"/>
            </a:solidFill>
          </p:spPr>
        </p:sp>
        <p:sp>
          <p:nvSpPr>
            <p:cNvPr name="TextBox 4" id="4"/>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sp>
        <p:nvSpPr>
          <p:cNvPr name="TextBox 5" id="5"/>
          <p:cNvSpPr txBox="true"/>
          <p:nvPr/>
        </p:nvSpPr>
        <p:spPr>
          <a:xfrm rot="0">
            <a:off x="3618171" y="-9492"/>
            <a:ext cx="11027930" cy="1038225"/>
          </a:xfrm>
          <a:prstGeom prst="rect">
            <a:avLst/>
          </a:prstGeom>
        </p:spPr>
        <p:txBody>
          <a:bodyPr anchor="t" rtlCol="false" tIns="0" lIns="0" bIns="0" rIns="0">
            <a:spAutoFit/>
          </a:bodyPr>
          <a:lstStyle/>
          <a:p>
            <a:pPr algn="ctr">
              <a:lnSpc>
                <a:spcPts val="8400"/>
              </a:lnSpc>
            </a:pPr>
            <a:r>
              <a:rPr lang="en-US" b="true" sz="6000">
                <a:solidFill>
                  <a:srgbClr val="227B94"/>
                </a:solidFill>
                <a:latin typeface="Inter Bold"/>
                <a:ea typeface="Inter Bold"/>
                <a:cs typeface="Inter Bold"/>
                <a:sym typeface="Inter Bold"/>
              </a:rPr>
              <a:t>BACKGROUND</a:t>
            </a:r>
          </a:p>
        </p:txBody>
      </p:sp>
      <p:sp>
        <p:nvSpPr>
          <p:cNvPr name="TextBox 6" id="6"/>
          <p:cNvSpPr txBox="true"/>
          <p:nvPr/>
        </p:nvSpPr>
        <p:spPr>
          <a:xfrm rot="0">
            <a:off x="1038225" y="1444625"/>
            <a:ext cx="16230600" cy="8480425"/>
          </a:xfrm>
          <a:prstGeom prst="rect">
            <a:avLst/>
          </a:prstGeom>
        </p:spPr>
        <p:txBody>
          <a:bodyPr anchor="t" rtlCol="false" tIns="0" lIns="0" bIns="0" rIns="0">
            <a:spAutoFit/>
          </a:bodyPr>
          <a:lstStyle/>
          <a:p>
            <a:pPr algn="just" marL="755646" indent="-377823" lvl="1">
              <a:lnSpc>
                <a:spcPts val="4899"/>
              </a:lnSpc>
              <a:buFont typeface="Arial"/>
              <a:buChar char="•"/>
            </a:pPr>
            <a:r>
              <a:rPr lang="en-US" sz="3499">
                <a:solidFill>
                  <a:srgbClr val="227B94"/>
                </a:solidFill>
                <a:latin typeface="Ubuntu"/>
                <a:ea typeface="Ubuntu"/>
                <a:cs typeface="Ubuntu"/>
                <a:sym typeface="Ubuntu"/>
              </a:rPr>
              <a:t>Based on data from Indonesia’s National Research and Innovation Agency (BRIN), there are </a:t>
            </a:r>
            <a:r>
              <a:rPr lang="en-US" b="true" sz="3499">
                <a:solidFill>
                  <a:srgbClr val="FF3131"/>
                </a:solidFill>
                <a:latin typeface="Ubuntu Bold"/>
                <a:ea typeface="Ubuntu Bold"/>
                <a:cs typeface="Ubuntu Bold"/>
                <a:sym typeface="Ubuntu Bold"/>
              </a:rPr>
              <a:t>615,674 tonnes of plastic waste</a:t>
            </a:r>
            <a:r>
              <a:rPr lang="en-US" sz="3499">
                <a:solidFill>
                  <a:srgbClr val="227B94"/>
                </a:solidFill>
                <a:latin typeface="Ubuntu"/>
                <a:ea typeface="Ubuntu"/>
                <a:cs typeface="Ubuntu"/>
                <a:sym typeface="Ubuntu"/>
              </a:rPr>
              <a:t> leaking into Indonesian waters. The litter on the beach has a </a:t>
            </a:r>
            <a:r>
              <a:rPr lang="en-US" b="true" sz="3499">
                <a:solidFill>
                  <a:srgbClr val="FF3131"/>
                </a:solidFill>
                <a:latin typeface="Ubuntu Bold"/>
                <a:ea typeface="Ubuntu Bold"/>
                <a:cs typeface="Ubuntu Bold"/>
                <a:sym typeface="Ubuntu Bold"/>
              </a:rPr>
              <a:t>negative impact on the environment</a:t>
            </a:r>
            <a:r>
              <a:rPr lang="en-US" sz="3499">
                <a:solidFill>
                  <a:srgbClr val="227B94"/>
                </a:solidFill>
                <a:latin typeface="Ubuntu"/>
                <a:ea typeface="Ubuntu"/>
                <a:cs typeface="Ubuntu"/>
                <a:sym typeface="Ubuntu"/>
              </a:rPr>
              <a:t>.</a:t>
            </a:r>
          </a:p>
          <a:p>
            <a:pPr algn="just" marL="755646" indent="-377823" lvl="1">
              <a:lnSpc>
                <a:spcPts val="4899"/>
              </a:lnSpc>
              <a:buFont typeface="Arial"/>
              <a:buChar char="•"/>
            </a:pPr>
            <a:r>
              <a:rPr lang="en-US" sz="3499">
                <a:solidFill>
                  <a:srgbClr val="227B94"/>
                </a:solidFill>
                <a:latin typeface="Ubuntu"/>
                <a:ea typeface="Ubuntu"/>
                <a:cs typeface="Ubuntu"/>
                <a:sym typeface="Ubuntu"/>
              </a:rPr>
              <a:t>The Indonesian government launched a </a:t>
            </a:r>
            <a:r>
              <a:rPr lang="en-US" b="true" sz="3499">
                <a:solidFill>
                  <a:srgbClr val="FF3131"/>
                </a:solidFill>
                <a:latin typeface="Ubuntu Bold"/>
                <a:ea typeface="Ubuntu Bold"/>
                <a:cs typeface="Ubuntu Bold"/>
                <a:sym typeface="Ubuntu Bold"/>
              </a:rPr>
              <a:t>National Action Plan to reduce marine plastic debris</a:t>
            </a:r>
            <a:r>
              <a:rPr lang="en-US" sz="3499">
                <a:solidFill>
                  <a:srgbClr val="227B94"/>
                </a:solidFill>
                <a:latin typeface="Ubuntu"/>
                <a:ea typeface="Ubuntu"/>
                <a:cs typeface="Ubuntu"/>
                <a:sym typeface="Ubuntu"/>
              </a:rPr>
              <a:t> by 70% by 2025. As a result, from 2017 to 2022, Indonesia was </a:t>
            </a:r>
            <a:r>
              <a:rPr lang="en-US" b="true" sz="3499">
                <a:solidFill>
                  <a:srgbClr val="FF3131"/>
                </a:solidFill>
                <a:latin typeface="Ubuntu Bold"/>
                <a:ea typeface="Ubuntu Bold"/>
                <a:cs typeface="Ubuntu Bold"/>
                <a:sym typeface="Ubuntu Bold"/>
              </a:rPr>
              <a:t>able to reduce</a:t>
            </a:r>
            <a:r>
              <a:rPr lang="en-US" sz="3499">
                <a:solidFill>
                  <a:srgbClr val="227B94"/>
                </a:solidFill>
                <a:latin typeface="Ubuntu"/>
                <a:ea typeface="Ubuntu"/>
                <a:cs typeface="Ubuntu"/>
                <a:sym typeface="Ubuntu"/>
              </a:rPr>
              <a:t> the leakage of </a:t>
            </a:r>
            <a:r>
              <a:rPr lang="en-US" b="true" sz="3499">
                <a:solidFill>
                  <a:srgbClr val="FF3131"/>
                </a:solidFill>
                <a:latin typeface="Ubuntu Bold"/>
                <a:ea typeface="Ubuntu Bold"/>
                <a:cs typeface="Ubuntu Bold"/>
                <a:sym typeface="Ubuntu Bold"/>
              </a:rPr>
              <a:t>plastic waste</a:t>
            </a:r>
            <a:r>
              <a:rPr lang="en-US" sz="3499">
                <a:solidFill>
                  <a:srgbClr val="227B94"/>
                </a:solidFill>
                <a:latin typeface="Ubuntu"/>
                <a:ea typeface="Ubuntu"/>
                <a:cs typeface="Ubuntu"/>
                <a:sym typeface="Ubuntu"/>
              </a:rPr>
              <a:t> into the ocean by </a:t>
            </a:r>
            <a:r>
              <a:rPr lang="en-US" b="true" sz="3499">
                <a:solidFill>
                  <a:srgbClr val="FF3131"/>
                </a:solidFill>
                <a:latin typeface="Ubuntu Bold"/>
                <a:ea typeface="Ubuntu Bold"/>
                <a:cs typeface="Ubuntu Bold"/>
                <a:sym typeface="Ubuntu Bold"/>
              </a:rPr>
              <a:t>about 36%</a:t>
            </a:r>
            <a:r>
              <a:rPr lang="en-US" sz="3499">
                <a:solidFill>
                  <a:srgbClr val="227B94"/>
                </a:solidFill>
                <a:latin typeface="Ubuntu"/>
                <a:ea typeface="Ubuntu"/>
                <a:cs typeface="Ubuntu"/>
                <a:sym typeface="Ubuntu"/>
              </a:rPr>
              <a:t>.</a:t>
            </a:r>
          </a:p>
          <a:p>
            <a:pPr algn="just" marL="755646" indent="-377823" lvl="1">
              <a:lnSpc>
                <a:spcPts val="4899"/>
              </a:lnSpc>
              <a:buFont typeface="Arial"/>
              <a:buChar char="•"/>
            </a:pPr>
            <a:r>
              <a:rPr lang="en-US" b="true" sz="3499">
                <a:solidFill>
                  <a:srgbClr val="FF3131"/>
                </a:solidFill>
                <a:latin typeface="Ubuntu Bold"/>
                <a:ea typeface="Ubuntu Bold"/>
                <a:cs typeface="Ubuntu Bold"/>
                <a:sym typeface="Ubuntu Bold"/>
              </a:rPr>
              <a:t>Despite the success</a:t>
            </a:r>
            <a:r>
              <a:rPr lang="en-US" sz="3499">
                <a:solidFill>
                  <a:srgbClr val="227B94"/>
                </a:solidFill>
                <a:latin typeface="Ubuntu"/>
                <a:ea typeface="Ubuntu"/>
                <a:cs typeface="Ubuntu"/>
                <a:sym typeface="Ubuntu"/>
              </a:rPr>
              <a:t> in reducing the amount of leakage of litter into the ocean, there are </a:t>
            </a:r>
            <a:r>
              <a:rPr lang="en-US" b="true" sz="3499">
                <a:solidFill>
                  <a:srgbClr val="FF3131"/>
                </a:solidFill>
                <a:latin typeface="Ubuntu Bold"/>
                <a:ea typeface="Ubuntu Bold"/>
                <a:cs typeface="Ubuntu Bold"/>
                <a:sym typeface="Ubuntu Bold"/>
              </a:rPr>
              <a:t>still Indonesian beaches that are negatively highlighted</a:t>
            </a:r>
            <a:r>
              <a:rPr lang="en-US" sz="3499">
                <a:solidFill>
                  <a:srgbClr val="227B94"/>
                </a:solidFill>
                <a:latin typeface="Ubuntu"/>
                <a:ea typeface="Ubuntu"/>
                <a:cs typeface="Ubuntu"/>
                <a:sym typeface="Ubuntu"/>
              </a:rPr>
              <a:t> by foreign media due to complaints from residents around the beach regarding the amount of litter after the rain for example Kuta beach in Bali, which had 30 tonnes of rubbish despite a clean-up.  </a:t>
            </a:r>
          </a:p>
          <a:p>
            <a:pPr algn="just">
              <a:lnSpc>
                <a:spcPts val="4199"/>
              </a:lnSpc>
            </a:pPr>
          </a:p>
          <a:p>
            <a:pPr algn="just">
              <a:lnSpc>
                <a:spcPts val="4199"/>
              </a:lnSpc>
            </a:pPr>
          </a:p>
        </p:txBody>
      </p:sp>
      <p:sp>
        <p:nvSpPr>
          <p:cNvPr name="Freeform 7" id="7"/>
          <p:cNvSpPr/>
          <p:nvPr/>
        </p:nvSpPr>
        <p:spPr>
          <a:xfrm flipH="false" flipV="false" rot="0">
            <a:off x="14209047" y="9292191"/>
            <a:ext cx="7848217" cy="2187059"/>
          </a:xfrm>
          <a:custGeom>
            <a:avLst/>
            <a:gdLst/>
            <a:ahLst/>
            <a:cxnLst/>
            <a:rect r="r" b="b" t="t" l="l"/>
            <a:pathLst>
              <a:path h="2187059" w="7848217">
                <a:moveTo>
                  <a:pt x="0" y="0"/>
                </a:moveTo>
                <a:lnTo>
                  <a:pt x="7848217" y="0"/>
                </a:lnTo>
                <a:lnTo>
                  <a:pt x="7848217" y="2187058"/>
                </a:lnTo>
                <a:lnTo>
                  <a:pt x="0" y="2187058"/>
                </a:lnTo>
                <a:lnTo>
                  <a:pt x="0" y="0"/>
                </a:lnTo>
                <a:close/>
              </a:path>
            </a:pathLst>
          </a:custGeom>
          <a:blipFill>
            <a:blip r:embed="rId2">
              <a:extLst>
                <a:ext uri="{96DAC541-7B7A-43D3-8B79-37D633B846F1}">
                  <asvg:svgBlip xmlns:asvg="http://schemas.microsoft.com/office/drawing/2016/SVG/main" r:embed="rId3"/>
                </a:ext>
              </a:extLst>
            </a:blip>
            <a:stretch>
              <a:fillRect l="-6159" t="0" r="0" b="0"/>
            </a:stretch>
          </a:blipFill>
        </p:spPr>
      </p:sp>
      <p:sp>
        <p:nvSpPr>
          <p:cNvPr name="Freeform 8" id="8"/>
          <p:cNvSpPr/>
          <p:nvPr/>
        </p:nvSpPr>
        <p:spPr>
          <a:xfrm flipH="false" flipV="false" rot="0">
            <a:off x="-210814" y="9094751"/>
            <a:ext cx="7848217" cy="2187059"/>
          </a:xfrm>
          <a:custGeom>
            <a:avLst/>
            <a:gdLst/>
            <a:ahLst/>
            <a:cxnLst/>
            <a:rect r="r" b="b" t="t" l="l"/>
            <a:pathLst>
              <a:path h="2187059" w="7848217">
                <a:moveTo>
                  <a:pt x="0" y="0"/>
                </a:moveTo>
                <a:lnTo>
                  <a:pt x="7848217" y="0"/>
                </a:lnTo>
                <a:lnTo>
                  <a:pt x="7848217" y="2187058"/>
                </a:lnTo>
                <a:lnTo>
                  <a:pt x="0" y="2187058"/>
                </a:lnTo>
                <a:lnTo>
                  <a:pt x="0" y="0"/>
                </a:lnTo>
                <a:close/>
              </a:path>
            </a:pathLst>
          </a:custGeom>
          <a:blipFill>
            <a:blip r:embed="rId2">
              <a:extLst>
                <a:ext uri="{96DAC541-7B7A-43D3-8B79-37D633B846F1}">
                  <asvg:svgBlip xmlns:asvg="http://schemas.microsoft.com/office/drawing/2016/SVG/main" r:embed="rId3"/>
                </a:ext>
              </a:extLst>
            </a:blip>
            <a:stretch>
              <a:fillRect l="-6159" t="0" r="0" b="0"/>
            </a:stretch>
          </a:blipFill>
        </p:spPr>
      </p:sp>
      <p:sp>
        <p:nvSpPr>
          <p:cNvPr name="Freeform 9" id="9"/>
          <p:cNvSpPr/>
          <p:nvPr/>
        </p:nvSpPr>
        <p:spPr>
          <a:xfrm flipH="false" flipV="false" rot="0">
            <a:off x="6630902" y="9100066"/>
            <a:ext cx="7848217" cy="2187059"/>
          </a:xfrm>
          <a:custGeom>
            <a:avLst/>
            <a:gdLst/>
            <a:ahLst/>
            <a:cxnLst/>
            <a:rect r="r" b="b" t="t" l="l"/>
            <a:pathLst>
              <a:path h="2187059" w="7848217">
                <a:moveTo>
                  <a:pt x="0" y="0"/>
                </a:moveTo>
                <a:lnTo>
                  <a:pt x="7848216" y="0"/>
                </a:lnTo>
                <a:lnTo>
                  <a:pt x="7848216" y="2187058"/>
                </a:lnTo>
                <a:lnTo>
                  <a:pt x="0" y="2187058"/>
                </a:lnTo>
                <a:lnTo>
                  <a:pt x="0" y="0"/>
                </a:lnTo>
                <a:close/>
              </a:path>
            </a:pathLst>
          </a:custGeom>
          <a:blipFill>
            <a:blip r:embed="rId2">
              <a:extLst>
                <a:ext uri="{96DAC541-7B7A-43D3-8B79-37D633B846F1}">
                  <asvg:svgBlip xmlns:asvg="http://schemas.microsoft.com/office/drawing/2016/SVG/main" r:embed="rId3"/>
                </a:ext>
              </a:extLst>
            </a:blip>
            <a:stretch>
              <a:fillRect l="-6159" t="0" r="0" b="0"/>
            </a:stretch>
          </a:blipFill>
        </p:spPr>
      </p:sp>
      <p:sp>
        <p:nvSpPr>
          <p:cNvPr name="Freeform 10" id="10"/>
          <p:cNvSpPr/>
          <p:nvPr/>
        </p:nvSpPr>
        <p:spPr>
          <a:xfrm flipH="false" flipV="false" rot="0">
            <a:off x="-1910446" y="8720120"/>
            <a:ext cx="7008398" cy="2155082"/>
          </a:xfrm>
          <a:custGeom>
            <a:avLst/>
            <a:gdLst/>
            <a:ahLst/>
            <a:cxnLst/>
            <a:rect r="r" b="b" t="t" l="l"/>
            <a:pathLst>
              <a:path h="2155082" w="7008398">
                <a:moveTo>
                  <a:pt x="0" y="0"/>
                </a:moveTo>
                <a:lnTo>
                  <a:pt x="7008398" y="0"/>
                </a:lnTo>
                <a:lnTo>
                  <a:pt x="7008398" y="2155083"/>
                </a:lnTo>
                <a:lnTo>
                  <a:pt x="0" y="21550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606867">
            <a:off x="-212657" y="6857516"/>
            <a:ext cx="1788068" cy="2563538"/>
          </a:xfrm>
          <a:custGeom>
            <a:avLst/>
            <a:gdLst/>
            <a:ahLst/>
            <a:cxnLst/>
            <a:rect r="r" b="b" t="t" l="l"/>
            <a:pathLst>
              <a:path h="2563538" w="1788068">
                <a:moveTo>
                  <a:pt x="0" y="0"/>
                </a:moveTo>
                <a:lnTo>
                  <a:pt x="1788068" y="0"/>
                </a:lnTo>
                <a:lnTo>
                  <a:pt x="1788068" y="2563538"/>
                </a:lnTo>
                <a:lnTo>
                  <a:pt x="0" y="25635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94695"/>
            <a:ext cx="18264272" cy="192305"/>
            <a:chOff x="0" y="0"/>
            <a:chExt cx="4810343" cy="50648"/>
          </a:xfrm>
        </p:grpSpPr>
        <p:sp>
          <p:nvSpPr>
            <p:cNvPr name="Freeform 3" id="3"/>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227B94"/>
            </a:solidFill>
          </p:spPr>
        </p:sp>
        <p:sp>
          <p:nvSpPr>
            <p:cNvPr name="TextBox 4" id="4"/>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sp>
        <p:nvSpPr>
          <p:cNvPr name="TextBox 5" id="5"/>
          <p:cNvSpPr txBox="true"/>
          <p:nvPr/>
        </p:nvSpPr>
        <p:spPr>
          <a:xfrm rot="0">
            <a:off x="1137559" y="942975"/>
            <a:ext cx="16230600" cy="6807201"/>
          </a:xfrm>
          <a:prstGeom prst="rect">
            <a:avLst/>
          </a:prstGeom>
        </p:spPr>
        <p:txBody>
          <a:bodyPr anchor="t" rtlCol="false" tIns="0" lIns="0" bIns="0" rIns="0">
            <a:spAutoFit/>
          </a:bodyPr>
          <a:lstStyle/>
          <a:p>
            <a:pPr algn="just">
              <a:lnSpc>
                <a:spcPts val="4899"/>
              </a:lnSpc>
            </a:pPr>
          </a:p>
          <a:p>
            <a:pPr algn="just" marL="755646" indent="-377823" lvl="1">
              <a:lnSpc>
                <a:spcPts val="4899"/>
              </a:lnSpc>
              <a:buFont typeface="Arial"/>
              <a:buChar char="•"/>
            </a:pPr>
            <a:r>
              <a:rPr lang="en-US" b="true" sz="3499">
                <a:solidFill>
                  <a:srgbClr val="FF3131"/>
                </a:solidFill>
                <a:latin typeface="Ubuntu Bold"/>
                <a:ea typeface="Ubuntu Bold"/>
                <a:cs typeface="Ubuntu Bold"/>
                <a:sym typeface="Ubuntu Bold"/>
              </a:rPr>
              <a:t>One of the causes</a:t>
            </a:r>
            <a:r>
              <a:rPr lang="en-US" sz="3499">
                <a:solidFill>
                  <a:srgbClr val="227B94"/>
                </a:solidFill>
                <a:latin typeface="Ubuntu"/>
                <a:ea typeface="Ubuntu"/>
                <a:cs typeface="Ubuntu"/>
                <a:sym typeface="Ubuntu"/>
              </a:rPr>
              <a:t> of the previous problem is that the </a:t>
            </a:r>
            <a:r>
              <a:rPr lang="en-US" b="true" sz="3499">
                <a:solidFill>
                  <a:srgbClr val="FF3131"/>
                </a:solidFill>
                <a:latin typeface="Ubuntu Bold"/>
                <a:ea typeface="Ubuntu Bold"/>
                <a:cs typeface="Ubuntu Bold"/>
                <a:sym typeface="Ubuntu Bold"/>
              </a:rPr>
              <a:t>monitoring</a:t>
            </a:r>
            <a:r>
              <a:rPr lang="en-US" sz="3499">
                <a:solidFill>
                  <a:srgbClr val="227B94"/>
                </a:solidFill>
                <a:latin typeface="Ubuntu"/>
                <a:ea typeface="Ubuntu"/>
                <a:cs typeface="Ubuntu"/>
                <a:sym typeface="Ubuntu"/>
              </a:rPr>
              <a:t> of litter on Indonesian beaches </a:t>
            </a:r>
            <a:r>
              <a:rPr lang="en-US" b="true" sz="3499">
                <a:solidFill>
                  <a:srgbClr val="FF3131"/>
                </a:solidFill>
                <a:latin typeface="Ubuntu Bold"/>
                <a:ea typeface="Ubuntu Bold"/>
                <a:cs typeface="Ubuntu Bold"/>
                <a:sym typeface="Ubuntu Bold"/>
              </a:rPr>
              <a:t>still uses manual methods</a:t>
            </a:r>
            <a:r>
              <a:rPr lang="en-US" sz="3499">
                <a:solidFill>
                  <a:srgbClr val="227B94"/>
                </a:solidFill>
                <a:latin typeface="Ubuntu"/>
                <a:ea typeface="Ubuntu"/>
                <a:cs typeface="Ubuntu"/>
                <a:sym typeface="Ubuntu"/>
              </a:rPr>
              <a:t>, which requires a lot of resources and time. So, systematic and innovative ways are needed to monitor litter on the beach in a more effective way. </a:t>
            </a:r>
          </a:p>
          <a:p>
            <a:pPr algn="just" marL="755646" indent="-377823" lvl="1">
              <a:lnSpc>
                <a:spcPts val="4899"/>
              </a:lnSpc>
              <a:buFont typeface="Arial"/>
              <a:buChar char="•"/>
            </a:pPr>
            <a:r>
              <a:rPr lang="en-US" sz="3499">
                <a:solidFill>
                  <a:srgbClr val="227B94"/>
                </a:solidFill>
                <a:latin typeface="Ubuntu"/>
                <a:ea typeface="Ubuntu"/>
                <a:cs typeface="Ubuntu"/>
                <a:sym typeface="Ubuntu"/>
              </a:rPr>
              <a:t>Hence, in this study, an </a:t>
            </a:r>
            <a:r>
              <a:rPr lang="en-US" b="true" sz="3499">
                <a:solidFill>
                  <a:srgbClr val="FF3131"/>
                </a:solidFill>
                <a:latin typeface="Ubuntu Bold"/>
                <a:ea typeface="Ubuntu Bold"/>
                <a:cs typeface="Ubuntu Bold"/>
                <a:sym typeface="Ubuntu Bold"/>
              </a:rPr>
              <a:t>AI Computer Vision-based technology</a:t>
            </a:r>
            <a:r>
              <a:rPr lang="en-US" sz="3499">
                <a:solidFill>
                  <a:srgbClr val="227B94"/>
                </a:solidFill>
                <a:latin typeface="Ubuntu"/>
                <a:ea typeface="Ubuntu"/>
                <a:cs typeface="Ubuntu"/>
                <a:sym typeface="Ubuntu"/>
              </a:rPr>
              <a:t> is proposed to </a:t>
            </a:r>
            <a:r>
              <a:rPr lang="en-US" b="true" sz="3499">
                <a:solidFill>
                  <a:srgbClr val="FF3131"/>
                </a:solidFill>
                <a:latin typeface="Ubuntu Bold"/>
                <a:ea typeface="Ubuntu Bold"/>
                <a:cs typeface="Ubuntu Bold"/>
                <a:sym typeface="Ubuntu Bold"/>
              </a:rPr>
              <a:t>segment objects on the beach</a:t>
            </a:r>
            <a:r>
              <a:rPr lang="en-US" sz="3499">
                <a:solidFill>
                  <a:srgbClr val="227B94"/>
                </a:solidFill>
                <a:latin typeface="Ubuntu"/>
                <a:ea typeface="Ubuntu"/>
                <a:cs typeface="Ubuntu"/>
                <a:sym typeface="Ubuntu"/>
              </a:rPr>
              <a:t>, specifically natural litter and artificial litter. Several algorithms for object segmentation in this project are </a:t>
            </a:r>
            <a:r>
              <a:rPr lang="en-US" b="true" sz="3499">
                <a:solidFill>
                  <a:srgbClr val="FF3131"/>
                </a:solidFill>
                <a:latin typeface="Ubuntu Bold"/>
                <a:ea typeface="Ubuntu Bold"/>
                <a:cs typeface="Ubuntu Bold"/>
                <a:sym typeface="Ubuntu Bold"/>
              </a:rPr>
              <a:t>Resnet50-Unet </a:t>
            </a:r>
            <a:r>
              <a:rPr lang="en-US" sz="3499">
                <a:solidFill>
                  <a:srgbClr val="077FB0"/>
                </a:solidFill>
                <a:latin typeface="Ubuntu"/>
                <a:ea typeface="Ubuntu"/>
                <a:cs typeface="Ubuntu"/>
                <a:sym typeface="Ubuntu"/>
              </a:rPr>
              <a:t>and</a:t>
            </a:r>
            <a:r>
              <a:rPr lang="en-US" b="true" sz="3499">
                <a:solidFill>
                  <a:srgbClr val="FF3131"/>
                </a:solidFill>
                <a:latin typeface="Ubuntu Bold"/>
                <a:ea typeface="Ubuntu Bold"/>
                <a:cs typeface="Ubuntu Bold"/>
                <a:sym typeface="Ubuntu Bold"/>
              </a:rPr>
              <a:t> YOLOv8</a:t>
            </a:r>
            <a:r>
              <a:rPr lang="en-US" sz="3499">
                <a:solidFill>
                  <a:srgbClr val="227B94"/>
                </a:solidFill>
                <a:latin typeface="Ubuntu"/>
                <a:ea typeface="Ubuntu"/>
                <a:cs typeface="Ubuntu"/>
                <a:sym typeface="Ubuntu"/>
              </a:rPr>
              <a:t> segmentation models.  </a:t>
            </a:r>
          </a:p>
          <a:p>
            <a:pPr algn="just">
              <a:lnSpc>
                <a:spcPts val="4899"/>
              </a:lnSpc>
            </a:pPr>
          </a:p>
          <a:p>
            <a:pPr algn="just">
              <a:lnSpc>
                <a:spcPts val="4899"/>
              </a:lnSpc>
            </a:pPr>
          </a:p>
        </p:txBody>
      </p:sp>
      <p:sp>
        <p:nvSpPr>
          <p:cNvPr name="TextBox 6" id="6"/>
          <p:cNvSpPr txBox="true"/>
          <p:nvPr/>
        </p:nvSpPr>
        <p:spPr>
          <a:xfrm rot="0">
            <a:off x="3618171" y="-9492"/>
            <a:ext cx="11027930" cy="1038225"/>
          </a:xfrm>
          <a:prstGeom prst="rect">
            <a:avLst/>
          </a:prstGeom>
        </p:spPr>
        <p:txBody>
          <a:bodyPr anchor="t" rtlCol="false" tIns="0" lIns="0" bIns="0" rIns="0">
            <a:spAutoFit/>
          </a:bodyPr>
          <a:lstStyle/>
          <a:p>
            <a:pPr algn="ctr">
              <a:lnSpc>
                <a:spcPts val="8400"/>
              </a:lnSpc>
            </a:pPr>
            <a:r>
              <a:rPr lang="en-US" b="true" sz="6000">
                <a:solidFill>
                  <a:srgbClr val="227B94"/>
                </a:solidFill>
                <a:latin typeface="Inter Bold"/>
                <a:ea typeface="Inter Bold"/>
                <a:cs typeface="Inter Bold"/>
                <a:sym typeface="Inter Bold"/>
              </a:rPr>
              <a:t>BACKGROUND</a:t>
            </a:r>
          </a:p>
        </p:txBody>
      </p:sp>
      <p:sp>
        <p:nvSpPr>
          <p:cNvPr name="Freeform 7" id="7"/>
          <p:cNvSpPr/>
          <p:nvPr/>
        </p:nvSpPr>
        <p:spPr>
          <a:xfrm flipH="true" flipV="false" rot="-726946">
            <a:off x="16018309" y="5798049"/>
            <a:ext cx="2150129" cy="3082623"/>
          </a:xfrm>
          <a:custGeom>
            <a:avLst/>
            <a:gdLst/>
            <a:ahLst/>
            <a:cxnLst/>
            <a:rect r="r" b="b" t="t" l="l"/>
            <a:pathLst>
              <a:path h="3082623" w="2150129">
                <a:moveTo>
                  <a:pt x="2150129" y="0"/>
                </a:moveTo>
                <a:lnTo>
                  <a:pt x="0" y="0"/>
                </a:lnTo>
                <a:lnTo>
                  <a:pt x="0" y="3082623"/>
                </a:lnTo>
                <a:lnTo>
                  <a:pt x="2150129" y="3082623"/>
                </a:lnTo>
                <a:lnTo>
                  <a:pt x="215012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4752836" y="7852717"/>
            <a:ext cx="7008398" cy="2155082"/>
          </a:xfrm>
          <a:custGeom>
            <a:avLst/>
            <a:gdLst/>
            <a:ahLst/>
            <a:cxnLst/>
            <a:rect r="r" b="b" t="t" l="l"/>
            <a:pathLst>
              <a:path h="2155082" w="7008398">
                <a:moveTo>
                  <a:pt x="0" y="0"/>
                </a:moveTo>
                <a:lnTo>
                  <a:pt x="7008398" y="0"/>
                </a:lnTo>
                <a:lnTo>
                  <a:pt x="7008398" y="2155082"/>
                </a:lnTo>
                <a:lnTo>
                  <a:pt x="0" y="21550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412984" y="8855760"/>
            <a:ext cx="7848217" cy="2187059"/>
          </a:xfrm>
          <a:custGeom>
            <a:avLst/>
            <a:gdLst/>
            <a:ahLst/>
            <a:cxnLst/>
            <a:rect r="r" b="b" t="t" l="l"/>
            <a:pathLst>
              <a:path h="2187059" w="7848217">
                <a:moveTo>
                  <a:pt x="0" y="0"/>
                </a:moveTo>
                <a:lnTo>
                  <a:pt x="7848217" y="0"/>
                </a:lnTo>
                <a:lnTo>
                  <a:pt x="7848217" y="2187059"/>
                </a:lnTo>
                <a:lnTo>
                  <a:pt x="0" y="2187059"/>
                </a:lnTo>
                <a:lnTo>
                  <a:pt x="0" y="0"/>
                </a:lnTo>
                <a:close/>
              </a:path>
            </a:pathLst>
          </a:custGeom>
          <a:blipFill>
            <a:blip r:embed="rId6">
              <a:extLst>
                <a:ext uri="{96DAC541-7B7A-43D3-8B79-37D633B846F1}">
                  <asvg:svgBlip xmlns:asvg="http://schemas.microsoft.com/office/drawing/2016/SVG/main" r:embed="rId7"/>
                </a:ext>
              </a:extLst>
            </a:blip>
            <a:stretch>
              <a:fillRect l="-6159" t="0" r="0" b="0"/>
            </a:stretch>
          </a:blipFill>
        </p:spPr>
      </p:sp>
      <p:sp>
        <p:nvSpPr>
          <p:cNvPr name="Freeform 10" id="10"/>
          <p:cNvSpPr/>
          <p:nvPr/>
        </p:nvSpPr>
        <p:spPr>
          <a:xfrm flipH="false" flipV="false" rot="0">
            <a:off x="14254700" y="8861075"/>
            <a:ext cx="7848217" cy="2187059"/>
          </a:xfrm>
          <a:custGeom>
            <a:avLst/>
            <a:gdLst/>
            <a:ahLst/>
            <a:cxnLst/>
            <a:rect r="r" b="b" t="t" l="l"/>
            <a:pathLst>
              <a:path h="2187059" w="7848217">
                <a:moveTo>
                  <a:pt x="0" y="0"/>
                </a:moveTo>
                <a:lnTo>
                  <a:pt x="7848217" y="0"/>
                </a:lnTo>
                <a:lnTo>
                  <a:pt x="7848217" y="2187059"/>
                </a:lnTo>
                <a:lnTo>
                  <a:pt x="0" y="2187059"/>
                </a:lnTo>
                <a:lnTo>
                  <a:pt x="0" y="0"/>
                </a:lnTo>
                <a:close/>
              </a:path>
            </a:pathLst>
          </a:custGeom>
          <a:blipFill>
            <a:blip r:embed="rId6">
              <a:extLst>
                <a:ext uri="{96DAC541-7B7A-43D3-8B79-37D633B846F1}">
                  <asvg:svgBlip xmlns:asvg="http://schemas.microsoft.com/office/drawing/2016/SVG/main" r:embed="rId7"/>
                </a:ext>
              </a:extLst>
            </a:blip>
            <a:stretch>
              <a:fillRect l="-6159" t="0" r="0" b="0"/>
            </a:stretch>
          </a:blipFill>
        </p:spPr>
      </p:sp>
      <p:sp>
        <p:nvSpPr>
          <p:cNvPr name="Freeform 11" id="11"/>
          <p:cNvSpPr/>
          <p:nvPr/>
        </p:nvSpPr>
        <p:spPr>
          <a:xfrm flipH="false" flipV="false" rot="0">
            <a:off x="-165161" y="8663635"/>
            <a:ext cx="7848217" cy="2187059"/>
          </a:xfrm>
          <a:custGeom>
            <a:avLst/>
            <a:gdLst/>
            <a:ahLst/>
            <a:cxnLst/>
            <a:rect r="r" b="b" t="t" l="l"/>
            <a:pathLst>
              <a:path h="2187059" w="7848217">
                <a:moveTo>
                  <a:pt x="0" y="0"/>
                </a:moveTo>
                <a:lnTo>
                  <a:pt x="7848216" y="0"/>
                </a:lnTo>
                <a:lnTo>
                  <a:pt x="7848216" y="2187058"/>
                </a:lnTo>
                <a:lnTo>
                  <a:pt x="0" y="2187058"/>
                </a:lnTo>
                <a:lnTo>
                  <a:pt x="0" y="0"/>
                </a:lnTo>
                <a:close/>
              </a:path>
            </a:pathLst>
          </a:custGeom>
          <a:blipFill>
            <a:blip r:embed="rId6">
              <a:extLst>
                <a:ext uri="{96DAC541-7B7A-43D3-8B79-37D633B846F1}">
                  <asvg:svgBlip xmlns:asvg="http://schemas.microsoft.com/office/drawing/2016/SVG/main" r:embed="rId7"/>
                </a:ext>
              </a:extLst>
            </a:blip>
            <a:stretch>
              <a:fillRect l="-6159" t="0" r="0" b="0"/>
            </a:stretch>
          </a:blipFill>
        </p:spPr>
      </p:sp>
      <p:sp>
        <p:nvSpPr>
          <p:cNvPr name="Freeform 12" id="12"/>
          <p:cNvSpPr/>
          <p:nvPr/>
        </p:nvSpPr>
        <p:spPr>
          <a:xfrm flipH="false" flipV="false" rot="0">
            <a:off x="6676554" y="8668950"/>
            <a:ext cx="7848217" cy="2187059"/>
          </a:xfrm>
          <a:custGeom>
            <a:avLst/>
            <a:gdLst/>
            <a:ahLst/>
            <a:cxnLst/>
            <a:rect r="r" b="b" t="t" l="l"/>
            <a:pathLst>
              <a:path h="2187059" w="7848217">
                <a:moveTo>
                  <a:pt x="0" y="0"/>
                </a:moveTo>
                <a:lnTo>
                  <a:pt x="7848217" y="0"/>
                </a:lnTo>
                <a:lnTo>
                  <a:pt x="7848217" y="2187058"/>
                </a:lnTo>
                <a:lnTo>
                  <a:pt x="0" y="2187058"/>
                </a:lnTo>
                <a:lnTo>
                  <a:pt x="0" y="0"/>
                </a:lnTo>
                <a:close/>
              </a:path>
            </a:pathLst>
          </a:custGeom>
          <a:blipFill>
            <a:blip r:embed="rId6">
              <a:extLst>
                <a:ext uri="{96DAC541-7B7A-43D3-8B79-37D633B846F1}">
                  <asvg:svgBlip xmlns:asvg="http://schemas.microsoft.com/office/drawing/2016/SVG/main" r:embed="rId7"/>
                </a:ext>
              </a:extLst>
            </a:blip>
            <a:stretch>
              <a:fillRect l="-6159"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94695"/>
            <a:ext cx="18264272" cy="192305"/>
            <a:chOff x="0" y="0"/>
            <a:chExt cx="4810343" cy="50648"/>
          </a:xfrm>
        </p:grpSpPr>
        <p:sp>
          <p:nvSpPr>
            <p:cNvPr name="Freeform 3" id="3"/>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227B94"/>
            </a:solidFill>
          </p:spPr>
        </p:sp>
        <p:sp>
          <p:nvSpPr>
            <p:cNvPr name="TextBox 4" id="4"/>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459977" y="7284786"/>
            <a:ext cx="2094681" cy="209468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C9F5"/>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r>
                <a:rPr lang="en-US" b="true" sz="1599">
                  <a:solidFill>
                    <a:srgbClr val="FAFAFA"/>
                  </a:solidFill>
                  <a:latin typeface="Open Sans Bold"/>
                  <a:ea typeface="Open Sans Bold"/>
                  <a:cs typeface="Open Sans Bold"/>
                  <a:sym typeface="Open Sans Bold"/>
                </a:rPr>
                <a:t>Accuracy</a:t>
              </a:r>
            </a:p>
          </p:txBody>
        </p:sp>
      </p:grpSp>
      <p:sp>
        <p:nvSpPr>
          <p:cNvPr name="TextBox 8" id="8"/>
          <p:cNvSpPr txBox="true"/>
          <p:nvPr/>
        </p:nvSpPr>
        <p:spPr>
          <a:xfrm rot="0">
            <a:off x="3618171" y="-9492"/>
            <a:ext cx="11027930" cy="1038225"/>
          </a:xfrm>
          <a:prstGeom prst="rect">
            <a:avLst/>
          </a:prstGeom>
        </p:spPr>
        <p:txBody>
          <a:bodyPr anchor="t" rtlCol="false" tIns="0" lIns="0" bIns="0" rIns="0">
            <a:spAutoFit/>
          </a:bodyPr>
          <a:lstStyle/>
          <a:p>
            <a:pPr algn="ctr">
              <a:lnSpc>
                <a:spcPts val="8400"/>
              </a:lnSpc>
            </a:pPr>
            <a:r>
              <a:rPr lang="en-US" b="true" sz="6000">
                <a:solidFill>
                  <a:srgbClr val="227B94"/>
                </a:solidFill>
                <a:latin typeface="Inter Bold"/>
                <a:ea typeface="Inter Bold"/>
                <a:cs typeface="Inter Bold"/>
                <a:sym typeface="Inter Bold"/>
              </a:rPr>
              <a:t>OBJECTIVES &amp; MODELS</a:t>
            </a:r>
          </a:p>
        </p:txBody>
      </p:sp>
      <p:sp>
        <p:nvSpPr>
          <p:cNvPr name="TextBox 9" id="9"/>
          <p:cNvSpPr txBox="true"/>
          <p:nvPr/>
        </p:nvSpPr>
        <p:spPr>
          <a:xfrm rot="0">
            <a:off x="1459977" y="1067033"/>
            <a:ext cx="7672159" cy="6598930"/>
          </a:xfrm>
          <a:prstGeom prst="rect">
            <a:avLst/>
          </a:prstGeom>
        </p:spPr>
        <p:txBody>
          <a:bodyPr anchor="t" rtlCol="false" tIns="0" lIns="0" bIns="0" rIns="0">
            <a:spAutoFit/>
          </a:bodyPr>
          <a:lstStyle/>
          <a:p>
            <a:pPr algn="ctr">
              <a:lnSpc>
                <a:spcPts val="5354"/>
              </a:lnSpc>
            </a:pPr>
            <a:r>
              <a:rPr lang="en-US" sz="3824" b="true">
                <a:solidFill>
                  <a:srgbClr val="227B94"/>
                </a:solidFill>
                <a:latin typeface="Ubuntu Bold"/>
                <a:ea typeface="Ubuntu Bold"/>
                <a:cs typeface="Ubuntu Bold"/>
                <a:sym typeface="Ubuntu Bold"/>
              </a:rPr>
              <a:t>Objectives:</a:t>
            </a:r>
          </a:p>
          <a:p>
            <a:pPr algn="ctr">
              <a:lnSpc>
                <a:spcPts val="2883"/>
              </a:lnSpc>
            </a:pPr>
          </a:p>
          <a:p>
            <a:pPr algn="ctr">
              <a:lnSpc>
                <a:spcPts val="2883"/>
              </a:lnSpc>
            </a:pPr>
          </a:p>
          <a:p>
            <a:pPr algn="just">
              <a:lnSpc>
                <a:spcPts val="4480"/>
              </a:lnSpc>
            </a:pPr>
            <a:r>
              <a:rPr lang="en-US" sz="3200" b="true">
                <a:solidFill>
                  <a:srgbClr val="227B94"/>
                </a:solidFill>
                <a:latin typeface="Ubuntu Bold"/>
                <a:ea typeface="Ubuntu Bold"/>
                <a:cs typeface="Ubuntu Bold"/>
                <a:sym typeface="Ubuntu Bold"/>
              </a:rPr>
              <a:t>  1. </a:t>
            </a:r>
            <a:r>
              <a:rPr lang="en-US" sz="3200" b="true">
                <a:solidFill>
                  <a:srgbClr val="227B94"/>
                </a:solidFill>
                <a:latin typeface="Ubuntu Bold"/>
                <a:ea typeface="Ubuntu Bold"/>
                <a:cs typeface="Ubuntu Bold"/>
                <a:sym typeface="Ubuntu Bold"/>
              </a:rPr>
              <a:t>Obtain best segmentation model:</a:t>
            </a:r>
          </a:p>
          <a:p>
            <a:pPr algn="just">
              <a:lnSpc>
                <a:spcPts val="4480"/>
              </a:lnSpc>
            </a:pPr>
            <a:r>
              <a:rPr lang="en-US" sz="3200" b="true">
                <a:solidFill>
                  <a:srgbClr val="227B94"/>
                </a:solidFill>
                <a:latin typeface="Ubuntu Bold"/>
                <a:ea typeface="Ubuntu Bold"/>
                <a:cs typeface="Ubuntu Bold"/>
                <a:sym typeface="Ubuntu Bold"/>
              </a:rPr>
              <a:t>        - Segment Natural Litter</a:t>
            </a:r>
          </a:p>
          <a:p>
            <a:pPr algn="just">
              <a:lnSpc>
                <a:spcPts val="4480"/>
              </a:lnSpc>
            </a:pPr>
            <a:r>
              <a:rPr lang="en-US" sz="3200" b="true">
                <a:solidFill>
                  <a:srgbClr val="227B94"/>
                </a:solidFill>
                <a:latin typeface="Ubuntu Bold"/>
                <a:ea typeface="Ubuntu Bold"/>
                <a:cs typeface="Ubuntu Bold"/>
                <a:sym typeface="Ubuntu Bold"/>
              </a:rPr>
              <a:t>        - Segment Artificial Litter</a:t>
            </a:r>
          </a:p>
          <a:p>
            <a:pPr algn="just">
              <a:lnSpc>
                <a:spcPts val="4480"/>
              </a:lnSpc>
            </a:pPr>
            <a:r>
              <a:rPr lang="en-US" sz="3200" b="true">
                <a:solidFill>
                  <a:srgbClr val="227B94"/>
                </a:solidFill>
                <a:latin typeface="Ubuntu Bold"/>
                <a:ea typeface="Ubuntu Bold"/>
                <a:cs typeface="Ubuntu Bold"/>
                <a:sym typeface="Ubuntu Bold"/>
              </a:rPr>
              <a:t>  2. Optimize best segmentation:</a:t>
            </a:r>
          </a:p>
          <a:p>
            <a:pPr algn="just">
              <a:lnSpc>
                <a:spcPts val="4480"/>
              </a:lnSpc>
            </a:pPr>
            <a:r>
              <a:rPr lang="en-US" sz="3200" b="true">
                <a:solidFill>
                  <a:srgbClr val="227B94"/>
                </a:solidFill>
                <a:latin typeface="Ubuntu Bold"/>
                <a:ea typeface="Ubuntu Bold"/>
                <a:cs typeface="Ubuntu Bold"/>
                <a:sym typeface="Ubuntu Bold"/>
              </a:rPr>
              <a:t>        - Hyperparameter Tuning</a:t>
            </a:r>
          </a:p>
          <a:p>
            <a:pPr algn="ctr">
              <a:lnSpc>
                <a:spcPts val="2883"/>
              </a:lnSpc>
            </a:pPr>
          </a:p>
          <a:p>
            <a:pPr algn="ctr">
              <a:lnSpc>
                <a:spcPts val="5354"/>
              </a:lnSpc>
            </a:pPr>
          </a:p>
          <a:p>
            <a:pPr algn="ctr">
              <a:lnSpc>
                <a:spcPts val="5354"/>
              </a:lnSpc>
            </a:pPr>
          </a:p>
          <a:p>
            <a:pPr algn="ctr">
              <a:lnSpc>
                <a:spcPts val="5354"/>
              </a:lnSpc>
            </a:pPr>
          </a:p>
        </p:txBody>
      </p:sp>
      <p:sp>
        <p:nvSpPr>
          <p:cNvPr name="TextBox 10" id="10"/>
          <p:cNvSpPr txBox="true"/>
          <p:nvPr/>
        </p:nvSpPr>
        <p:spPr>
          <a:xfrm rot="0">
            <a:off x="10135462" y="1057508"/>
            <a:ext cx="7304096" cy="9514653"/>
          </a:xfrm>
          <a:prstGeom prst="rect">
            <a:avLst/>
          </a:prstGeom>
        </p:spPr>
        <p:txBody>
          <a:bodyPr anchor="t" rtlCol="false" tIns="0" lIns="0" bIns="0" rIns="0">
            <a:spAutoFit/>
          </a:bodyPr>
          <a:lstStyle/>
          <a:p>
            <a:pPr algn="ctr">
              <a:lnSpc>
                <a:spcPts val="5820"/>
              </a:lnSpc>
            </a:pPr>
            <a:r>
              <a:rPr lang="en-US" sz="4157" b="true">
                <a:solidFill>
                  <a:srgbClr val="227B94"/>
                </a:solidFill>
                <a:latin typeface="Ubuntu Bold"/>
                <a:ea typeface="Ubuntu Bold"/>
                <a:cs typeface="Ubuntu Bold"/>
                <a:sym typeface="Ubuntu Bold"/>
              </a:rPr>
              <a:t>Models:</a:t>
            </a:r>
          </a:p>
          <a:p>
            <a:pPr algn="just">
              <a:lnSpc>
                <a:spcPts val="5820"/>
              </a:lnSpc>
            </a:pPr>
          </a:p>
          <a:p>
            <a:pPr algn="just" marL="690881" indent="-345440" lvl="1">
              <a:lnSpc>
                <a:spcPts val="4480"/>
              </a:lnSpc>
              <a:buFont typeface="Arial"/>
              <a:buChar char="•"/>
            </a:pPr>
            <a:r>
              <a:rPr lang="en-US" b="true" sz="3200">
                <a:solidFill>
                  <a:srgbClr val="227B94"/>
                </a:solidFill>
                <a:latin typeface="Ubuntu Bold"/>
                <a:ea typeface="Ubuntu Bold"/>
                <a:cs typeface="Ubuntu Bold"/>
                <a:sym typeface="Ubuntu Bold"/>
              </a:rPr>
              <a:t>Resnet50-UNet</a:t>
            </a:r>
          </a:p>
          <a:p>
            <a:pPr algn="just" marL="690881" indent="-345440" lvl="1">
              <a:lnSpc>
                <a:spcPts val="4480"/>
              </a:lnSpc>
              <a:buFont typeface="Arial"/>
              <a:buChar char="•"/>
            </a:pPr>
            <a:r>
              <a:rPr lang="en-US" b="true" sz="3200">
                <a:solidFill>
                  <a:srgbClr val="227B94"/>
                </a:solidFill>
                <a:latin typeface="Ubuntu Bold"/>
                <a:ea typeface="Ubuntu Bold"/>
                <a:cs typeface="Ubuntu Bold"/>
                <a:sym typeface="Ubuntu Bold"/>
              </a:rPr>
              <a:t>YOLOv8 segmentation models:</a:t>
            </a:r>
          </a:p>
          <a:p>
            <a:pPr algn="just">
              <a:lnSpc>
                <a:spcPts val="4480"/>
              </a:lnSpc>
            </a:pPr>
            <a:r>
              <a:rPr lang="en-US" sz="3200" b="true">
                <a:solidFill>
                  <a:srgbClr val="227B94"/>
                </a:solidFill>
                <a:latin typeface="Ubuntu Bold"/>
                <a:ea typeface="Ubuntu Bold"/>
                <a:cs typeface="Ubuntu Bold"/>
                <a:sym typeface="Ubuntu Bold"/>
              </a:rPr>
              <a:t>        - YOLOv8n</a:t>
            </a:r>
          </a:p>
          <a:p>
            <a:pPr algn="just">
              <a:lnSpc>
                <a:spcPts val="4480"/>
              </a:lnSpc>
            </a:pPr>
            <a:r>
              <a:rPr lang="en-US" sz="3200" b="true">
                <a:solidFill>
                  <a:srgbClr val="227B94"/>
                </a:solidFill>
                <a:latin typeface="Ubuntu Bold"/>
                <a:ea typeface="Ubuntu Bold"/>
                <a:cs typeface="Ubuntu Bold"/>
                <a:sym typeface="Ubuntu Bold"/>
              </a:rPr>
              <a:t>        - YOLOv8s</a:t>
            </a:r>
          </a:p>
          <a:p>
            <a:pPr algn="just">
              <a:lnSpc>
                <a:spcPts val="4480"/>
              </a:lnSpc>
            </a:pPr>
            <a:r>
              <a:rPr lang="en-US" sz="3200" b="true">
                <a:solidFill>
                  <a:srgbClr val="227B94"/>
                </a:solidFill>
                <a:latin typeface="Ubuntu Bold"/>
                <a:ea typeface="Ubuntu Bold"/>
                <a:cs typeface="Ubuntu Bold"/>
                <a:sym typeface="Ubuntu Bold"/>
              </a:rPr>
              <a:t>        - YOLOv8m</a:t>
            </a:r>
          </a:p>
          <a:p>
            <a:pPr algn="just">
              <a:lnSpc>
                <a:spcPts val="4480"/>
              </a:lnSpc>
            </a:pPr>
            <a:r>
              <a:rPr lang="en-US" sz="3200" b="true">
                <a:solidFill>
                  <a:srgbClr val="227B94"/>
                </a:solidFill>
                <a:latin typeface="Ubuntu Bold"/>
                <a:ea typeface="Ubuntu Bold"/>
                <a:cs typeface="Ubuntu Bold"/>
                <a:sym typeface="Ubuntu Bold"/>
              </a:rPr>
              <a:t>        - YOLOv8l</a:t>
            </a:r>
          </a:p>
          <a:p>
            <a:pPr algn="just">
              <a:lnSpc>
                <a:spcPts val="4480"/>
              </a:lnSpc>
            </a:pPr>
            <a:r>
              <a:rPr lang="en-US" sz="3200" b="true">
                <a:solidFill>
                  <a:srgbClr val="227B94"/>
                </a:solidFill>
                <a:latin typeface="Ubuntu Bold"/>
                <a:ea typeface="Ubuntu Bold"/>
                <a:cs typeface="Ubuntu Bold"/>
                <a:sym typeface="Ubuntu Bold"/>
              </a:rPr>
              <a:t>        - YOLOv8x</a:t>
            </a:r>
          </a:p>
          <a:p>
            <a:pPr algn="just">
              <a:lnSpc>
                <a:spcPts val="3581"/>
              </a:lnSpc>
            </a:pPr>
            <a:r>
              <a:rPr lang="en-US" sz="2558" b="true">
                <a:solidFill>
                  <a:srgbClr val="227B94"/>
                </a:solidFill>
                <a:latin typeface="Ubuntu Bold"/>
                <a:ea typeface="Ubuntu Bold"/>
                <a:cs typeface="Ubuntu Bold"/>
                <a:sym typeface="Ubuntu Bold"/>
              </a:rPr>
              <a:t> </a:t>
            </a:r>
          </a:p>
          <a:p>
            <a:pPr algn="just">
              <a:lnSpc>
                <a:spcPts val="5820"/>
              </a:lnSpc>
            </a:pPr>
          </a:p>
          <a:p>
            <a:pPr algn="just">
              <a:lnSpc>
                <a:spcPts val="5820"/>
              </a:lnSpc>
            </a:pPr>
          </a:p>
          <a:p>
            <a:pPr algn="just">
              <a:lnSpc>
                <a:spcPts val="5820"/>
              </a:lnSpc>
            </a:pPr>
          </a:p>
          <a:p>
            <a:pPr algn="just">
              <a:lnSpc>
                <a:spcPts val="5820"/>
              </a:lnSpc>
            </a:pPr>
          </a:p>
          <a:p>
            <a:pPr algn="just">
              <a:lnSpc>
                <a:spcPts val="5820"/>
              </a:lnSpc>
            </a:pPr>
          </a:p>
        </p:txBody>
      </p:sp>
      <p:sp>
        <p:nvSpPr>
          <p:cNvPr name="TextBox 11" id="11"/>
          <p:cNvSpPr txBox="true"/>
          <p:nvPr/>
        </p:nvSpPr>
        <p:spPr>
          <a:xfrm rot="0">
            <a:off x="3304031" y="6554836"/>
            <a:ext cx="11039996" cy="613410"/>
          </a:xfrm>
          <a:prstGeom prst="rect">
            <a:avLst/>
          </a:prstGeom>
        </p:spPr>
        <p:txBody>
          <a:bodyPr anchor="t" rtlCol="false" tIns="0" lIns="0" bIns="0" rIns="0">
            <a:spAutoFit/>
          </a:bodyPr>
          <a:lstStyle/>
          <a:p>
            <a:pPr algn="ctr">
              <a:lnSpc>
                <a:spcPts val="5040"/>
              </a:lnSpc>
            </a:pPr>
            <a:r>
              <a:rPr lang="en-US" sz="3600" b="true">
                <a:solidFill>
                  <a:srgbClr val="800000"/>
                </a:solidFill>
                <a:latin typeface="Canva Sans Bold"/>
                <a:ea typeface="Canva Sans Bold"/>
                <a:cs typeface="Canva Sans Bold"/>
                <a:sym typeface="Canva Sans Bold"/>
              </a:rPr>
              <a:t>Priority: Prediction Accuracy over Inference Time</a:t>
            </a:r>
          </a:p>
        </p:txBody>
      </p:sp>
      <p:grpSp>
        <p:nvGrpSpPr>
          <p:cNvPr name="Group 12" id="12"/>
          <p:cNvGrpSpPr/>
          <p:nvPr/>
        </p:nvGrpSpPr>
        <p:grpSpPr>
          <a:xfrm rot="0">
            <a:off x="13783379" y="7284786"/>
            <a:ext cx="2094681" cy="209468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E3FA"/>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479"/>
                </a:lnSpc>
              </a:pPr>
              <a:r>
                <a:rPr lang="en-US" b="true" sz="1599">
                  <a:solidFill>
                    <a:srgbClr val="000000"/>
                  </a:solidFill>
                  <a:latin typeface="Open Sans Bold"/>
                  <a:ea typeface="Open Sans Bold"/>
                  <a:cs typeface="Open Sans Bold"/>
                  <a:sym typeface="Open Sans Bold"/>
                </a:rPr>
                <a:t>Speed</a:t>
              </a:r>
            </a:p>
          </p:txBody>
        </p:sp>
      </p:grpSp>
      <p:sp>
        <p:nvSpPr>
          <p:cNvPr name="AutoShape 15" id="15"/>
          <p:cNvSpPr/>
          <p:nvPr/>
        </p:nvSpPr>
        <p:spPr>
          <a:xfrm>
            <a:off x="3554658" y="8332127"/>
            <a:ext cx="10228721" cy="0"/>
          </a:xfrm>
          <a:prstGeom prst="line">
            <a:avLst/>
          </a:prstGeom>
          <a:ln cap="flat" w="38100">
            <a:solidFill>
              <a:srgbClr val="FF3131"/>
            </a:solidFill>
            <a:prstDash val="sysDot"/>
            <a:headEnd type="none" len="sm" w="sm"/>
            <a:tailEnd type="arrow" len="sm" w="med"/>
          </a:ln>
        </p:spPr>
      </p:sp>
      <p:sp>
        <p:nvSpPr>
          <p:cNvPr name="Freeform 16" id="16"/>
          <p:cNvSpPr/>
          <p:nvPr/>
        </p:nvSpPr>
        <p:spPr>
          <a:xfrm flipH="false" flipV="false" rot="0">
            <a:off x="14209047" y="9292191"/>
            <a:ext cx="7848217" cy="2187059"/>
          </a:xfrm>
          <a:custGeom>
            <a:avLst/>
            <a:gdLst/>
            <a:ahLst/>
            <a:cxnLst/>
            <a:rect r="r" b="b" t="t" l="l"/>
            <a:pathLst>
              <a:path h="2187059" w="7848217">
                <a:moveTo>
                  <a:pt x="0" y="0"/>
                </a:moveTo>
                <a:lnTo>
                  <a:pt x="7848217" y="0"/>
                </a:lnTo>
                <a:lnTo>
                  <a:pt x="7848217" y="2187058"/>
                </a:lnTo>
                <a:lnTo>
                  <a:pt x="0" y="2187058"/>
                </a:lnTo>
                <a:lnTo>
                  <a:pt x="0" y="0"/>
                </a:lnTo>
                <a:close/>
              </a:path>
            </a:pathLst>
          </a:custGeom>
          <a:blipFill>
            <a:blip r:embed="rId2">
              <a:extLst>
                <a:ext uri="{96DAC541-7B7A-43D3-8B79-37D633B846F1}">
                  <asvg:svgBlip xmlns:asvg="http://schemas.microsoft.com/office/drawing/2016/SVG/main" r:embed="rId3"/>
                </a:ext>
              </a:extLst>
            </a:blip>
            <a:stretch>
              <a:fillRect l="-6159" t="0" r="0" b="0"/>
            </a:stretch>
          </a:blipFill>
        </p:spPr>
      </p:sp>
      <p:sp>
        <p:nvSpPr>
          <p:cNvPr name="Freeform 17" id="17"/>
          <p:cNvSpPr/>
          <p:nvPr/>
        </p:nvSpPr>
        <p:spPr>
          <a:xfrm flipH="false" flipV="false" rot="0">
            <a:off x="-210814" y="9094751"/>
            <a:ext cx="7848217" cy="2187059"/>
          </a:xfrm>
          <a:custGeom>
            <a:avLst/>
            <a:gdLst/>
            <a:ahLst/>
            <a:cxnLst/>
            <a:rect r="r" b="b" t="t" l="l"/>
            <a:pathLst>
              <a:path h="2187059" w="7848217">
                <a:moveTo>
                  <a:pt x="0" y="0"/>
                </a:moveTo>
                <a:lnTo>
                  <a:pt x="7848217" y="0"/>
                </a:lnTo>
                <a:lnTo>
                  <a:pt x="7848217" y="2187058"/>
                </a:lnTo>
                <a:lnTo>
                  <a:pt x="0" y="2187058"/>
                </a:lnTo>
                <a:lnTo>
                  <a:pt x="0" y="0"/>
                </a:lnTo>
                <a:close/>
              </a:path>
            </a:pathLst>
          </a:custGeom>
          <a:blipFill>
            <a:blip r:embed="rId2">
              <a:extLst>
                <a:ext uri="{96DAC541-7B7A-43D3-8B79-37D633B846F1}">
                  <asvg:svgBlip xmlns:asvg="http://schemas.microsoft.com/office/drawing/2016/SVG/main" r:embed="rId3"/>
                </a:ext>
              </a:extLst>
            </a:blip>
            <a:stretch>
              <a:fillRect l="-6159" t="0" r="0" b="0"/>
            </a:stretch>
          </a:blipFill>
        </p:spPr>
      </p:sp>
      <p:sp>
        <p:nvSpPr>
          <p:cNvPr name="Freeform 18" id="18"/>
          <p:cNvSpPr/>
          <p:nvPr/>
        </p:nvSpPr>
        <p:spPr>
          <a:xfrm flipH="false" flipV="false" rot="0">
            <a:off x="6630902" y="9100066"/>
            <a:ext cx="7848217" cy="2187059"/>
          </a:xfrm>
          <a:custGeom>
            <a:avLst/>
            <a:gdLst/>
            <a:ahLst/>
            <a:cxnLst/>
            <a:rect r="r" b="b" t="t" l="l"/>
            <a:pathLst>
              <a:path h="2187059" w="7848217">
                <a:moveTo>
                  <a:pt x="0" y="0"/>
                </a:moveTo>
                <a:lnTo>
                  <a:pt x="7848216" y="0"/>
                </a:lnTo>
                <a:lnTo>
                  <a:pt x="7848216" y="2187058"/>
                </a:lnTo>
                <a:lnTo>
                  <a:pt x="0" y="2187058"/>
                </a:lnTo>
                <a:lnTo>
                  <a:pt x="0" y="0"/>
                </a:lnTo>
                <a:close/>
              </a:path>
            </a:pathLst>
          </a:custGeom>
          <a:blipFill>
            <a:blip r:embed="rId2">
              <a:extLst>
                <a:ext uri="{96DAC541-7B7A-43D3-8B79-37D633B846F1}">
                  <asvg:svgBlip xmlns:asvg="http://schemas.microsoft.com/office/drawing/2016/SVG/main" r:embed="rId3"/>
                </a:ext>
              </a:extLst>
            </a:blip>
            <a:stretch>
              <a:fillRect l="-6159" t="0" r="0" b="0"/>
            </a:stretch>
          </a:blipFill>
        </p:spPr>
      </p:sp>
      <p:sp>
        <p:nvSpPr>
          <p:cNvPr name="Freeform 19" id="19"/>
          <p:cNvSpPr/>
          <p:nvPr/>
        </p:nvSpPr>
        <p:spPr>
          <a:xfrm flipH="false" flipV="false" rot="0">
            <a:off x="7261892" y="9494177"/>
            <a:ext cx="2478763" cy="1270366"/>
          </a:xfrm>
          <a:custGeom>
            <a:avLst/>
            <a:gdLst/>
            <a:ahLst/>
            <a:cxnLst/>
            <a:rect r="r" b="b" t="t" l="l"/>
            <a:pathLst>
              <a:path h="1270366" w="2478763">
                <a:moveTo>
                  <a:pt x="0" y="0"/>
                </a:moveTo>
                <a:lnTo>
                  <a:pt x="2478763" y="0"/>
                </a:lnTo>
                <a:lnTo>
                  <a:pt x="2478763" y="1270366"/>
                </a:lnTo>
                <a:lnTo>
                  <a:pt x="0" y="1270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250418">
            <a:off x="16323879" y="7834456"/>
            <a:ext cx="1900424" cy="1819656"/>
          </a:xfrm>
          <a:custGeom>
            <a:avLst/>
            <a:gdLst/>
            <a:ahLst/>
            <a:cxnLst/>
            <a:rect r="r" b="b" t="t" l="l"/>
            <a:pathLst>
              <a:path h="1819656" w="1900424">
                <a:moveTo>
                  <a:pt x="0" y="0"/>
                </a:moveTo>
                <a:lnTo>
                  <a:pt x="1900424" y="0"/>
                </a:lnTo>
                <a:lnTo>
                  <a:pt x="1900424" y="1819656"/>
                </a:lnTo>
                <a:lnTo>
                  <a:pt x="0" y="18196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true" flipV="false" rot="-1410118">
            <a:off x="-176752" y="9168919"/>
            <a:ext cx="1950552" cy="1258919"/>
          </a:xfrm>
          <a:custGeom>
            <a:avLst/>
            <a:gdLst/>
            <a:ahLst/>
            <a:cxnLst/>
            <a:rect r="r" b="b" t="t" l="l"/>
            <a:pathLst>
              <a:path h="1258919" w="1950552">
                <a:moveTo>
                  <a:pt x="1950552" y="0"/>
                </a:moveTo>
                <a:lnTo>
                  <a:pt x="0" y="0"/>
                </a:lnTo>
                <a:lnTo>
                  <a:pt x="0" y="1258919"/>
                </a:lnTo>
                <a:lnTo>
                  <a:pt x="1950552" y="1258919"/>
                </a:lnTo>
                <a:lnTo>
                  <a:pt x="1950552"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94695"/>
            <a:ext cx="18264272" cy="192305"/>
            <a:chOff x="0" y="0"/>
            <a:chExt cx="4810343" cy="50648"/>
          </a:xfrm>
        </p:grpSpPr>
        <p:sp>
          <p:nvSpPr>
            <p:cNvPr name="Freeform 3" id="3"/>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227B94"/>
            </a:solidFill>
          </p:spPr>
        </p:sp>
        <p:sp>
          <p:nvSpPr>
            <p:cNvPr name="TextBox 4" id="4"/>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sp>
        <p:nvSpPr>
          <p:cNvPr name="Freeform 5" id="5"/>
          <p:cNvSpPr/>
          <p:nvPr/>
        </p:nvSpPr>
        <p:spPr>
          <a:xfrm flipH="false" flipV="false" rot="0">
            <a:off x="254296" y="4993435"/>
            <a:ext cx="6729839" cy="3936956"/>
          </a:xfrm>
          <a:custGeom>
            <a:avLst/>
            <a:gdLst/>
            <a:ahLst/>
            <a:cxnLst/>
            <a:rect r="r" b="b" t="t" l="l"/>
            <a:pathLst>
              <a:path h="3936956" w="6729839">
                <a:moveTo>
                  <a:pt x="0" y="0"/>
                </a:moveTo>
                <a:lnTo>
                  <a:pt x="6729839" y="0"/>
                </a:lnTo>
                <a:lnTo>
                  <a:pt x="6729839" y="3936956"/>
                </a:lnTo>
                <a:lnTo>
                  <a:pt x="0" y="3936956"/>
                </a:lnTo>
                <a:lnTo>
                  <a:pt x="0" y="0"/>
                </a:lnTo>
                <a:close/>
              </a:path>
            </a:pathLst>
          </a:custGeom>
          <a:blipFill>
            <a:blip r:embed="rId2"/>
            <a:stretch>
              <a:fillRect l="0" t="0" r="0" b="0"/>
            </a:stretch>
          </a:blipFill>
        </p:spPr>
      </p:sp>
      <p:sp>
        <p:nvSpPr>
          <p:cNvPr name="Freeform 6" id="6"/>
          <p:cNvSpPr/>
          <p:nvPr/>
        </p:nvSpPr>
        <p:spPr>
          <a:xfrm flipH="false" flipV="false" rot="0">
            <a:off x="12745912" y="4993435"/>
            <a:ext cx="5228378" cy="3936956"/>
          </a:xfrm>
          <a:custGeom>
            <a:avLst/>
            <a:gdLst/>
            <a:ahLst/>
            <a:cxnLst/>
            <a:rect r="r" b="b" t="t" l="l"/>
            <a:pathLst>
              <a:path h="3936956" w="5228378">
                <a:moveTo>
                  <a:pt x="0" y="0"/>
                </a:moveTo>
                <a:lnTo>
                  <a:pt x="5228378" y="0"/>
                </a:lnTo>
                <a:lnTo>
                  <a:pt x="5228378" y="3936956"/>
                </a:lnTo>
                <a:lnTo>
                  <a:pt x="0" y="3936956"/>
                </a:lnTo>
                <a:lnTo>
                  <a:pt x="0" y="0"/>
                </a:lnTo>
                <a:close/>
              </a:path>
            </a:pathLst>
          </a:custGeom>
          <a:blipFill>
            <a:blip r:embed="rId3"/>
            <a:stretch>
              <a:fillRect l="0" t="0" r="0" b="0"/>
            </a:stretch>
          </a:blipFill>
        </p:spPr>
      </p:sp>
      <p:sp>
        <p:nvSpPr>
          <p:cNvPr name="Freeform 7" id="7"/>
          <p:cNvSpPr/>
          <p:nvPr/>
        </p:nvSpPr>
        <p:spPr>
          <a:xfrm flipH="false" flipV="false" rot="0">
            <a:off x="7250835" y="4993435"/>
            <a:ext cx="5228378" cy="3936956"/>
          </a:xfrm>
          <a:custGeom>
            <a:avLst/>
            <a:gdLst/>
            <a:ahLst/>
            <a:cxnLst/>
            <a:rect r="r" b="b" t="t" l="l"/>
            <a:pathLst>
              <a:path h="3936956" w="5228378">
                <a:moveTo>
                  <a:pt x="0" y="0"/>
                </a:moveTo>
                <a:lnTo>
                  <a:pt x="5228377" y="0"/>
                </a:lnTo>
                <a:lnTo>
                  <a:pt x="5228377" y="3936956"/>
                </a:lnTo>
                <a:lnTo>
                  <a:pt x="0" y="3936956"/>
                </a:lnTo>
                <a:lnTo>
                  <a:pt x="0" y="0"/>
                </a:lnTo>
                <a:close/>
              </a:path>
            </a:pathLst>
          </a:custGeom>
          <a:blipFill>
            <a:blip r:embed="rId4"/>
            <a:stretch>
              <a:fillRect l="0" t="0" r="0" b="0"/>
            </a:stretch>
          </a:blipFill>
        </p:spPr>
      </p:sp>
      <p:sp>
        <p:nvSpPr>
          <p:cNvPr name="Freeform 8" id="8"/>
          <p:cNvSpPr/>
          <p:nvPr/>
        </p:nvSpPr>
        <p:spPr>
          <a:xfrm flipH="false" flipV="false" rot="0">
            <a:off x="14209047" y="9292191"/>
            <a:ext cx="7848217" cy="2187059"/>
          </a:xfrm>
          <a:custGeom>
            <a:avLst/>
            <a:gdLst/>
            <a:ahLst/>
            <a:cxnLst/>
            <a:rect r="r" b="b" t="t" l="l"/>
            <a:pathLst>
              <a:path h="2187059" w="7848217">
                <a:moveTo>
                  <a:pt x="0" y="0"/>
                </a:moveTo>
                <a:lnTo>
                  <a:pt x="7848217" y="0"/>
                </a:lnTo>
                <a:lnTo>
                  <a:pt x="7848217" y="2187058"/>
                </a:lnTo>
                <a:lnTo>
                  <a:pt x="0" y="2187058"/>
                </a:lnTo>
                <a:lnTo>
                  <a:pt x="0" y="0"/>
                </a:lnTo>
                <a:close/>
              </a:path>
            </a:pathLst>
          </a:custGeom>
          <a:blipFill>
            <a:blip r:embed="rId5">
              <a:extLst>
                <a:ext uri="{96DAC541-7B7A-43D3-8B79-37D633B846F1}">
                  <asvg:svgBlip xmlns:asvg="http://schemas.microsoft.com/office/drawing/2016/SVG/main" r:embed="rId6"/>
                </a:ext>
              </a:extLst>
            </a:blip>
            <a:stretch>
              <a:fillRect l="-6159" t="0" r="0" b="0"/>
            </a:stretch>
          </a:blipFill>
        </p:spPr>
      </p:sp>
      <p:sp>
        <p:nvSpPr>
          <p:cNvPr name="Freeform 9" id="9"/>
          <p:cNvSpPr/>
          <p:nvPr/>
        </p:nvSpPr>
        <p:spPr>
          <a:xfrm flipH="false" flipV="false" rot="0">
            <a:off x="-210814" y="9094751"/>
            <a:ext cx="7848217" cy="2187059"/>
          </a:xfrm>
          <a:custGeom>
            <a:avLst/>
            <a:gdLst/>
            <a:ahLst/>
            <a:cxnLst/>
            <a:rect r="r" b="b" t="t" l="l"/>
            <a:pathLst>
              <a:path h="2187059" w="7848217">
                <a:moveTo>
                  <a:pt x="0" y="0"/>
                </a:moveTo>
                <a:lnTo>
                  <a:pt x="7848217" y="0"/>
                </a:lnTo>
                <a:lnTo>
                  <a:pt x="7848217" y="2187058"/>
                </a:lnTo>
                <a:lnTo>
                  <a:pt x="0" y="2187058"/>
                </a:lnTo>
                <a:lnTo>
                  <a:pt x="0" y="0"/>
                </a:lnTo>
                <a:close/>
              </a:path>
            </a:pathLst>
          </a:custGeom>
          <a:blipFill>
            <a:blip r:embed="rId5">
              <a:extLst>
                <a:ext uri="{96DAC541-7B7A-43D3-8B79-37D633B846F1}">
                  <asvg:svgBlip xmlns:asvg="http://schemas.microsoft.com/office/drawing/2016/SVG/main" r:embed="rId6"/>
                </a:ext>
              </a:extLst>
            </a:blip>
            <a:stretch>
              <a:fillRect l="-6159" t="0" r="0" b="0"/>
            </a:stretch>
          </a:blipFill>
        </p:spPr>
      </p:sp>
      <p:sp>
        <p:nvSpPr>
          <p:cNvPr name="Freeform 10" id="10"/>
          <p:cNvSpPr/>
          <p:nvPr/>
        </p:nvSpPr>
        <p:spPr>
          <a:xfrm flipH="false" flipV="false" rot="0">
            <a:off x="6630902" y="9100066"/>
            <a:ext cx="7848217" cy="2187059"/>
          </a:xfrm>
          <a:custGeom>
            <a:avLst/>
            <a:gdLst/>
            <a:ahLst/>
            <a:cxnLst/>
            <a:rect r="r" b="b" t="t" l="l"/>
            <a:pathLst>
              <a:path h="2187059" w="7848217">
                <a:moveTo>
                  <a:pt x="0" y="0"/>
                </a:moveTo>
                <a:lnTo>
                  <a:pt x="7848216" y="0"/>
                </a:lnTo>
                <a:lnTo>
                  <a:pt x="7848216" y="2187058"/>
                </a:lnTo>
                <a:lnTo>
                  <a:pt x="0" y="2187058"/>
                </a:lnTo>
                <a:lnTo>
                  <a:pt x="0" y="0"/>
                </a:lnTo>
                <a:close/>
              </a:path>
            </a:pathLst>
          </a:custGeom>
          <a:blipFill>
            <a:blip r:embed="rId5">
              <a:extLst>
                <a:ext uri="{96DAC541-7B7A-43D3-8B79-37D633B846F1}">
                  <asvg:svgBlip xmlns:asvg="http://schemas.microsoft.com/office/drawing/2016/SVG/main" r:embed="rId6"/>
                </a:ext>
              </a:extLst>
            </a:blip>
            <a:stretch>
              <a:fillRect l="-6159" t="0" r="0" b="0"/>
            </a:stretch>
          </a:blipFill>
        </p:spPr>
      </p:sp>
      <p:sp>
        <p:nvSpPr>
          <p:cNvPr name="TextBox 11" id="11"/>
          <p:cNvSpPr txBox="true"/>
          <p:nvPr/>
        </p:nvSpPr>
        <p:spPr>
          <a:xfrm rot="0">
            <a:off x="3618171" y="-9492"/>
            <a:ext cx="11027930" cy="1038225"/>
          </a:xfrm>
          <a:prstGeom prst="rect">
            <a:avLst/>
          </a:prstGeom>
        </p:spPr>
        <p:txBody>
          <a:bodyPr anchor="t" rtlCol="false" tIns="0" lIns="0" bIns="0" rIns="0">
            <a:spAutoFit/>
          </a:bodyPr>
          <a:lstStyle/>
          <a:p>
            <a:pPr algn="ctr">
              <a:lnSpc>
                <a:spcPts val="8400"/>
              </a:lnSpc>
            </a:pPr>
            <a:r>
              <a:rPr lang="en-US" b="true" sz="6000">
                <a:solidFill>
                  <a:srgbClr val="227B94"/>
                </a:solidFill>
                <a:latin typeface="Inter Bold"/>
                <a:ea typeface="Inter Bold"/>
                <a:cs typeface="Inter Bold"/>
                <a:sym typeface="Inter Bold"/>
              </a:rPr>
              <a:t>DATASET</a:t>
            </a:r>
          </a:p>
        </p:txBody>
      </p:sp>
      <p:sp>
        <p:nvSpPr>
          <p:cNvPr name="TextBox 12" id="12"/>
          <p:cNvSpPr txBox="true"/>
          <p:nvPr/>
        </p:nvSpPr>
        <p:spPr>
          <a:xfrm rot="0">
            <a:off x="1028700" y="1531657"/>
            <a:ext cx="16165885" cy="2734310"/>
          </a:xfrm>
          <a:prstGeom prst="rect">
            <a:avLst/>
          </a:prstGeom>
        </p:spPr>
        <p:txBody>
          <a:bodyPr anchor="t" rtlCol="false" tIns="0" lIns="0" bIns="0" rIns="0">
            <a:spAutoFit/>
          </a:bodyPr>
          <a:lstStyle/>
          <a:p>
            <a:pPr algn="just" marL="0" indent="0" lvl="0">
              <a:lnSpc>
                <a:spcPts val="3639"/>
              </a:lnSpc>
              <a:spcBef>
                <a:spcPct val="0"/>
              </a:spcBef>
            </a:pPr>
            <a:r>
              <a:rPr lang="en-US" sz="2599" spc="59">
                <a:solidFill>
                  <a:srgbClr val="000000"/>
                </a:solidFill>
                <a:latin typeface="Canva Sans"/>
                <a:ea typeface="Canva Sans"/>
                <a:cs typeface="Canva Sans"/>
                <a:sym typeface="Canva Sans"/>
              </a:rPr>
              <a:t>This project uses a dataset from the Paper titled </a:t>
            </a:r>
            <a:r>
              <a:rPr lang="en-US" sz="2599" spc="59" strike="noStrike" u="none">
                <a:solidFill>
                  <a:srgbClr val="000000"/>
                </a:solidFill>
                <a:latin typeface="Canva Sans"/>
                <a:ea typeface="Canva Sans"/>
                <a:cs typeface="Canva Sans"/>
                <a:sym typeface="Canva Sans"/>
              </a:rPr>
              <a:t>“</a:t>
            </a:r>
            <a:r>
              <a:rPr lang="en-US" b="true" sz="2599" spc="59" strike="noStrike" u="none">
                <a:solidFill>
                  <a:srgbClr val="000000"/>
                </a:solidFill>
                <a:latin typeface="Canva Sans Bold"/>
                <a:ea typeface="Canva Sans Bold"/>
                <a:cs typeface="Canva Sans Bold"/>
                <a:sym typeface="Canva Sans Bold"/>
              </a:rPr>
              <a:t>Pixel-level image classification for detecting beach litter using a deep learning approach</a:t>
            </a:r>
            <a:r>
              <a:rPr lang="en-US" sz="2599" spc="59" strike="noStrike" u="none">
                <a:solidFill>
                  <a:srgbClr val="000000"/>
                </a:solidFill>
                <a:latin typeface="Canva Sans"/>
                <a:ea typeface="Canva Sans"/>
                <a:cs typeface="Canva Sans"/>
                <a:sym typeface="Canva Sans"/>
              </a:rPr>
              <a:t>” by </a:t>
            </a:r>
            <a:r>
              <a:rPr lang="en-US" sz="2599" spc="59" strike="noStrike" u="none">
                <a:solidFill>
                  <a:srgbClr val="FF3131"/>
                </a:solidFill>
                <a:latin typeface="Canva Sans"/>
                <a:ea typeface="Canva Sans"/>
                <a:cs typeface="Canva Sans"/>
                <a:sym typeface="Canva Sans"/>
              </a:rPr>
              <a:t> </a:t>
            </a:r>
            <a:r>
              <a:rPr lang="en-US" b="true" sz="2599" spc="59" strike="noStrike" u="none">
                <a:solidFill>
                  <a:srgbClr val="FF3131"/>
                </a:solidFill>
                <a:latin typeface="Canva Sans Bold"/>
                <a:ea typeface="Canva Sans Bold"/>
                <a:cs typeface="Canva Sans Bold"/>
                <a:sym typeface="Canva Sans Bold"/>
              </a:rPr>
              <a:t>Hidoka, Matsuko. et al., 2022</a:t>
            </a:r>
            <a:r>
              <a:rPr lang="en-US" sz="2599" spc="59" strike="noStrike" u="none">
                <a:solidFill>
                  <a:srgbClr val="FF3131"/>
                </a:solidFill>
                <a:latin typeface="Canva Sans"/>
                <a:ea typeface="Canva Sans"/>
                <a:cs typeface="Canva Sans"/>
                <a:sym typeface="Canva Sans"/>
              </a:rPr>
              <a:t> </a:t>
            </a:r>
            <a:r>
              <a:rPr lang="en-US" sz="2599" spc="59" strike="noStrike" u="none">
                <a:solidFill>
                  <a:srgbClr val="000000"/>
                </a:solidFill>
                <a:latin typeface="Canva Sans"/>
                <a:ea typeface="Canva Sans"/>
                <a:cs typeface="Canva Sans"/>
                <a:sym typeface="Canva Sans"/>
              </a:rPr>
              <a:t>consisting of 3,500 images, maskings, and labels. Classification of the masking part into 8 classes. with the following link:</a:t>
            </a:r>
          </a:p>
          <a:p>
            <a:pPr algn="just" marL="0" indent="0" lvl="0">
              <a:lnSpc>
                <a:spcPts val="3639"/>
              </a:lnSpc>
              <a:spcBef>
                <a:spcPct val="0"/>
              </a:spcBef>
            </a:pPr>
            <a:r>
              <a:rPr lang="en-US" sz="2599" spc="59" strike="noStrike" u="none">
                <a:solidFill>
                  <a:srgbClr val="000000"/>
                </a:solidFill>
                <a:latin typeface="Canva Sans"/>
                <a:ea typeface="Canva Sans"/>
                <a:cs typeface="Canva Sans"/>
                <a:sym typeface="Canva Sans"/>
              </a:rPr>
              <a:t>[</a:t>
            </a:r>
            <a:r>
              <a:rPr lang="en-US" sz="2599" spc="59" strike="noStrike" u="sng">
                <a:solidFill>
                  <a:srgbClr val="000000"/>
                </a:solidFill>
                <a:latin typeface="Canva Sans"/>
                <a:ea typeface="Canva Sans"/>
                <a:cs typeface="Canva Sans"/>
                <a:sym typeface="Canva Sans"/>
                <a:hlinkClick r:id="rId7" tooltip="https://drive.google.com/drive/folders/104amffiUkUnIQ4JrO0J7NhKLxEUo4SsG"/>
              </a:rPr>
              <a:t>https://www.sciencedirect.com/science/article/abs/pii/S0025326X22000534]</a:t>
            </a:r>
          </a:p>
          <a:p>
            <a:pPr algn="just">
              <a:lnSpc>
                <a:spcPts val="3639"/>
              </a:lnSpc>
            </a:pPr>
          </a:p>
        </p:txBody>
      </p:sp>
      <p:sp>
        <p:nvSpPr>
          <p:cNvPr name="TextBox 13" id="13"/>
          <p:cNvSpPr txBox="true"/>
          <p:nvPr/>
        </p:nvSpPr>
        <p:spPr>
          <a:xfrm rot="0">
            <a:off x="1596071" y="4377037"/>
            <a:ext cx="4046289" cy="448178"/>
          </a:xfrm>
          <a:prstGeom prst="rect">
            <a:avLst/>
          </a:prstGeom>
        </p:spPr>
        <p:txBody>
          <a:bodyPr anchor="t" rtlCol="false" tIns="0" lIns="0" bIns="0" rIns="0">
            <a:spAutoFit/>
          </a:bodyPr>
          <a:lstStyle/>
          <a:p>
            <a:pPr algn="ctr">
              <a:lnSpc>
                <a:spcPts val="3639"/>
              </a:lnSpc>
            </a:pPr>
            <a:r>
              <a:rPr lang="en-US" b="true" sz="2599" spc="59">
                <a:solidFill>
                  <a:srgbClr val="000000"/>
                </a:solidFill>
                <a:latin typeface="Canva Sans Bold"/>
                <a:ea typeface="Canva Sans Bold"/>
                <a:cs typeface="Canva Sans Bold"/>
                <a:sym typeface="Canva Sans Bold"/>
              </a:rPr>
              <a:t>Dataset Class Legend</a:t>
            </a:r>
          </a:p>
        </p:txBody>
      </p:sp>
      <p:sp>
        <p:nvSpPr>
          <p:cNvPr name="TextBox 14" id="14"/>
          <p:cNvSpPr txBox="true"/>
          <p:nvPr/>
        </p:nvSpPr>
        <p:spPr>
          <a:xfrm rot="0">
            <a:off x="7841879" y="4377037"/>
            <a:ext cx="4046289" cy="448178"/>
          </a:xfrm>
          <a:prstGeom prst="rect">
            <a:avLst/>
          </a:prstGeom>
        </p:spPr>
        <p:txBody>
          <a:bodyPr anchor="t" rtlCol="false" tIns="0" lIns="0" bIns="0" rIns="0">
            <a:spAutoFit/>
          </a:bodyPr>
          <a:lstStyle/>
          <a:p>
            <a:pPr algn="ctr">
              <a:lnSpc>
                <a:spcPts val="3639"/>
              </a:lnSpc>
            </a:pPr>
            <a:r>
              <a:rPr lang="en-US" b="true" sz="2599" spc="59">
                <a:solidFill>
                  <a:srgbClr val="000000"/>
                </a:solidFill>
                <a:latin typeface="Canva Sans Bold"/>
                <a:ea typeface="Canva Sans Bold"/>
                <a:cs typeface="Canva Sans Bold"/>
                <a:sym typeface="Canva Sans Bold"/>
              </a:rPr>
              <a:t>Dataset Image Example</a:t>
            </a:r>
          </a:p>
        </p:txBody>
      </p:sp>
      <p:sp>
        <p:nvSpPr>
          <p:cNvPr name="TextBox 15" id="15"/>
          <p:cNvSpPr txBox="true"/>
          <p:nvPr/>
        </p:nvSpPr>
        <p:spPr>
          <a:xfrm rot="0">
            <a:off x="13336956" y="4377037"/>
            <a:ext cx="4046289" cy="448178"/>
          </a:xfrm>
          <a:prstGeom prst="rect">
            <a:avLst/>
          </a:prstGeom>
        </p:spPr>
        <p:txBody>
          <a:bodyPr anchor="t" rtlCol="false" tIns="0" lIns="0" bIns="0" rIns="0">
            <a:spAutoFit/>
          </a:bodyPr>
          <a:lstStyle/>
          <a:p>
            <a:pPr algn="ctr">
              <a:lnSpc>
                <a:spcPts val="3639"/>
              </a:lnSpc>
            </a:pPr>
            <a:r>
              <a:rPr lang="en-US" b="true" sz="2599" spc="59">
                <a:solidFill>
                  <a:srgbClr val="000000"/>
                </a:solidFill>
                <a:latin typeface="Canva Sans Bold"/>
                <a:ea typeface="Canva Sans Bold"/>
                <a:cs typeface="Canva Sans Bold"/>
                <a:sym typeface="Canva Sans Bold"/>
              </a:rPr>
              <a:t>Dataset Mask Example</a:t>
            </a:r>
          </a:p>
        </p:txBody>
      </p:sp>
      <p:sp>
        <p:nvSpPr>
          <p:cNvPr name="Freeform 16" id="16"/>
          <p:cNvSpPr/>
          <p:nvPr/>
        </p:nvSpPr>
        <p:spPr>
          <a:xfrm flipH="false" flipV="false" rot="0">
            <a:off x="15098098" y="114333"/>
            <a:ext cx="3166174" cy="1317920"/>
          </a:xfrm>
          <a:custGeom>
            <a:avLst/>
            <a:gdLst/>
            <a:ahLst/>
            <a:cxnLst/>
            <a:rect r="r" b="b" t="t" l="l"/>
            <a:pathLst>
              <a:path h="1317920" w="3166174">
                <a:moveTo>
                  <a:pt x="0" y="0"/>
                </a:moveTo>
                <a:lnTo>
                  <a:pt x="3166174" y="0"/>
                </a:lnTo>
                <a:lnTo>
                  <a:pt x="3166174" y="1317920"/>
                </a:lnTo>
                <a:lnTo>
                  <a:pt x="0" y="13179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7" id="17"/>
          <p:cNvSpPr/>
          <p:nvPr/>
        </p:nvSpPr>
        <p:spPr>
          <a:xfrm flipH="false" flipV="false" rot="0">
            <a:off x="-1914846" y="3339484"/>
            <a:ext cx="3099620" cy="1290217"/>
          </a:xfrm>
          <a:custGeom>
            <a:avLst/>
            <a:gdLst/>
            <a:ahLst/>
            <a:cxnLst/>
            <a:rect r="r" b="b" t="t" l="l"/>
            <a:pathLst>
              <a:path h="1290217" w="3099620">
                <a:moveTo>
                  <a:pt x="0" y="0"/>
                </a:moveTo>
                <a:lnTo>
                  <a:pt x="3099620" y="0"/>
                </a:lnTo>
                <a:lnTo>
                  <a:pt x="3099620" y="1290217"/>
                </a:lnTo>
                <a:lnTo>
                  <a:pt x="0" y="12902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8" id="18"/>
          <p:cNvSpPr/>
          <p:nvPr/>
        </p:nvSpPr>
        <p:spPr>
          <a:xfrm flipH="true" flipV="false" rot="0">
            <a:off x="3080046" y="354558"/>
            <a:ext cx="1266496" cy="837471"/>
          </a:xfrm>
          <a:custGeom>
            <a:avLst/>
            <a:gdLst/>
            <a:ahLst/>
            <a:cxnLst/>
            <a:rect r="r" b="b" t="t" l="l"/>
            <a:pathLst>
              <a:path h="837471" w="1266496">
                <a:moveTo>
                  <a:pt x="1266497" y="0"/>
                </a:moveTo>
                <a:lnTo>
                  <a:pt x="0" y="0"/>
                </a:lnTo>
                <a:lnTo>
                  <a:pt x="0" y="837470"/>
                </a:lnTo>
                <a:lnTo>
                  <a:pt x="1266497" y="837470"/>
                </a:lnTo>
                <a:lnTo>
                  <a:pt x="1266497"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2012883">
            <a:off x="155581" y="249932"/>
            <a:ext cx="1297602" cy="1304122"/>
          </a:xfrm>
          <a:custGeom>
            <a:avLst/>
            <a:gdLst/>
            <a:ahLst/>
            <a:cxnLst/>
            <a:rect r="r" b="b" t="t" l="l"/>
            <a:pathLst>
              <a:path h="1304122" w="1297602">
                <a:moveTo>
                  <a:pt x="0" y="0"/>
                </a:moveTo>
                <a:lnTo>
                  <a:pt x="1297601" y="0"/>
                </a:lnTo>
                <a:lnTo>
                  <a:pt x="1297601" y="1304122"/>
                </a:lnTo>
                <a:lnTo>
                  <a:pt x="0" y="13041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1914" y="1625922"/>
            <a:ext cx="802443" cy="802443"/>
          </a:xfrm>
          <a:custGeom>
            <a:avLst/>
            <a:gdLst/>
            <a:ahLst/>
            <a:cxnLst/>
            <a:rect r="r" b="b" t="t" l="l"/>
            <a:pathLst>
              <a:path h="802443" w="802443">
                <a:moveTo>
                  <a:pt x="0" y="0"/>
                </a:moveTo>
                <a:lnTo>
                  <a:pt x="802444" y="0"/>
                </a:lnTo>
                <a:lnTo>
                  <a:pt x="802444" y="802444"/>
                </a:lnTo>
                <a:lnTo>
                  <a:pt x="0" y="802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1914" y="5360336"/>
            <a:ext cx="802443" cy="802443"/>
          </a:xfrm>
          <a:custGeom>
            <a:avLst/>
            <a:gdLst/>
            <a:ahLst/>
            <a:cxnLst/>
            <a:rect r="r" b="b" t="t" l="l"/>
            <a:pathLst>
              <a:path h="802443" w="802443">
                <a:moveTo>
                  <a:pt x="0" y="0"/>
                </a:moveTo>
                <a:lnTo>
                  <a:pt x="802444" y="0"/>
                </a:lnTo>
                <a:lnTo>
                  <a:pt x="802444" y="802444"/>
                </a:lnTo>
                <a:lnTo>
                  <a:pt x="0" y="8024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339" y="2548037"/>
            <a:ext cx="3685348" cy="2775058"/>
          </a:xfrm>
          <a:custGeom>
            <a:avLst/>
            <a:gdLst/>
            <a:ahLst/>
            <a:cxnLst/>
            <a:rect r="r" b="b" t="t" l="l"/>
            <a:pathLst>
              <a:path h="2775058" w="3685348">
                <a:moveTo>
                  <a:pt x="0" y="0"/>
                </a:moveTo>
                <a:lnTo>
                  <a:pt x="3685348" y="0"/>
                </a:lnTo>
                <a:lnTo>
                  <a:pt x="3685348" y="2775058"/>
                </a:lnTo>
                <a:lnTo>
                  <a:pt x="0" y="2775058"/>
                </a:lnTo>
                <a:lnTo>
                  <a:pt x="0" y="0"/>
                </a:lnTo>
                <a:close/>
              </a:path>
            </a:pathLst>
          </a:custGeom>
          <a:blipFill>
            <a:blip r:embed="rId6"/>
            <a:stretch>
              <a:fillRect l="0" t="0" r="0" b="0"/>
            </a:stretch>
          </a:blipFill>
        </p:spPr>
      </p:sp>
      <p:sp>
        <p:nvSpPr>
          <p:cNvPr name="AutoShape 5" id="5"/>
          <p:cNvSpPr/>
          <p:nvPr/>
        </p:nvSpPr>
        <p:spPr>
          <a:xfrm>
            <a:off x="3865868" y="3935566"/>
            <a:ext cx="1419511" cy="0"/>
          </a:xfrm>
          <a:prstGeom prst="line">
            <a:avLst/>
          </a:prstGeom>
          <a:ln cap="rnd" w="152400">
            <a:solidFill>
              <a:srgbClr val="000000"/>
            </a:solidFill>
            <a:prstDash val="solid"/>
            <a:headEnd type="none" len="sm" w="sm"/>
            <a:tailEnd type="arrow" len="sm" w="med"/>
          </a:ln>
        </p:spPr>
      </p:sp>
      <p:sp>
        <p:nvSpPr>
          <p:cNvPr name="Freeform 6" id="6"/>
          <p:cNvSpPr/>
          <p:nvPr/>
        </p:nvSpPr>
        <p:spPr>
          <a:xfrm flipH="false" flipV="false" rot="0">
            <a:off x="5323479" y="2548037"/>
            <a:ext cx="3685348" cy="2775058"/>
          </a:xfrm>
          <a:custGeom>
            <a:avLst/>
            <a:gdLst/>
            <a:ahLst/>
            <a:cxnLst/>
            <a:rect r="r" b="b" t="t" l="l"/>
            <a:pathLst>
              <a:path h="2775058" w="3685348">
                <a:moveTo>
                  <a:pt x="0" y="0"/>
                </a:moveTo>
                <a:lnTo>
                  <a:pt x="3685348" y="0"/>
                </a:lnTo>
                <a:lnTo>
                  <a:pt x="3685348" y="2775058"/>
                </a:lnTo>
                <a:lnTo>
                  <a:pt x="0" y="2775058"/>
                </a:lnTo>
                <a:lnTo>
                  <a:pt x="0" y="0"/>
                </a:lnTo>
                <a:close/>
              </a:path>
            </a:pathLst>
          </a:custGeom>
          <a:blipFill>
            <a:blip r:embed="rId7"/>
            <a:stretch>
              <a:fillRect l="0" t="0" r="0" b="0"/>
            </a:stretch>
          </a:blipFill>
        </p:spPr>
      </p:sp>
      <p:sp>
        <p:nvSpPr>
          <p:cNvPr name="Freeform 7" id="7"/>
          <p:cNvSpPr/>
          <p:nvPr/>
        </p:nvSpPr>
        <p:spPr>
          <a:xfrm flipH="false" flipV="false" rot="0">
            <a:off x="5323479" y="2548037"/>
            <a:ext cx="3685348" cy="2775058"/>
          </a:xfrm>
          <a:custGeom>
            <a:avLst/>
            <a:gdLst/>
            <a:ahLst/>
            <a:cxnLst/>
            <a:rect r="r" b="b" t="t" l="l"/>
            <a:pathLst>
              <a:path h="2775058" w="3685348">
                <a:moveTo>
                  <a:pt x="0" y="0"/>
                </a:moveTo>
                <a:lnTo>
                  <a:pt x="3685348" y="0"/>
                </a:lnTo>
                <a:lnTo>
                  <a:pt x="3685348" y="2775058"/>
                </a:lnTo>
                <a:lnTo>
                  <a:pt x="0" y="2775058"/>
                </a:lnTo>
                <a:lnTo>
                  <a:pt x="0" y="0"/>
                </a:lnTo>
                <a:close/>
              </a:path>
            </a:pathLst>
          </a:custGeom>
          <a:blipFill>
            <a:blip r:embed="rId8"/>
            <a:stretch>
              <a:fillRect l="0" t="0" r="0" b="0"/>
            </a:stretch>
          </a:blipFill>
        </p:spPr>
      </p:sp>
      <p:sp>
        <p:nvSpPr>
          <p:cNvPr name="Freeform 8" id="8"/>
          <p:cNvSpPr/>
          <p:nvPr/>
        </p:nvSpPr>
        <p:spPr>
          <a:xfrm flipH="false" flipV="false" rot="0">
            <a:off x="-326431" y="9258300"/>
            <a:ext cx="7848217" cy="2187059"/>
          </a:xfrm>
          <a:custGeom>
            <a:avLst/>
            <a:gdLst/>
            <a:ahLst/>
            <a:cxnLst/>
            <a:rect r="r" b="b" t="t" l="l"/>
            <a:pathLst>
              <a:path h="2187059" w="7848217">
                <a:moveTo>
                  <a:pt x="0" y="0"/>
                </a:moveTo>
                <a:lnTo>
                  <a:pt x="7848217" y="0"/>
                </a:lnTo>
                <a:lnTo>
                  <a:pt x="7848217" y="2187059"/>
                </a:lnTo>
                <a:lnTo>
                  <a:pt x="0" y="2187059"/>
                </a:lnTo>
                <a:lnTo>
                  <a:pt x="0" y="0"/>
                </a:lnTo>
                <a:close/>
              </a:path>
            </a:pathLst>
          </a:custGeom>
          <a:blipFill>
            <a:blip r:embed="rId9">
              <a:extLst>
                <a:ext uri="{96DAC541-7B7A-43D3-8B79-37D633B846F1}">
                  <asvg:svgBlip xmlns:asvg="http://schemas.microsoft.com/office/drawing/2016/SVG/main" r:embed="rId10"/>
                </a:ext>
              </a:extLst>
            </a:blip>
            <a:stretch>
              <a:fillRect l="-6159" t="0" r="0" b="0"/>
            </a:stretch>
          </a:blipFill>
        </p:spPr>
      </p:sp>
      <p:sp>
        <p:nvSpPr>
          <p:cNvPr name="Freeform 9" id="9"/>
          <p:cNvSpPr/>
          <p:nvPr/>
        </p:nvSpPr>
        <p:spPr>
          <a:xfrm flipH="false" flipV="false" rot="0">
            <a:off x="6642344" y="9349867"/>
            <a:ext cx="7848217" cy="2187059"/>
          </a:xfrm>
          <a:custGeom>
            <a:avLst/>
            <a:gdLst/>
            <a:ahLst/>
            <a:cxnLst/>
            <a:rect r="r" b="b" t="t" l="l"/>
            <a:pathLst>
              <a:path h="2187059" w="7848217">
                <a:moveTo>
                  <a:pt x="0" y="0"/>
                </a:moveTo>
                <a:lnTo>
                  <a:pt x="7848216" y="0"/>
                </a:lnTo>
                <a:lnTo>
                  <a:pt x="7848216" y="2187058"/>
                </a:lnTo>
                <a:lnTo>
                  <a:pt x="0" y="2187058"/>
                </a:lnTo>
                <a:lnTo>
                  <a:pt x="0" y="0"/>
                </a:lnTo>
                <a:close/>
              </a:path>
            </a:pathLst>
          </a:custGeom>
          <a:blipFill>
            <a:blip r:embed="rId9">
              <a:extLst>
                <a:ext uri="{96DAC541-7B7A-43D3-8B79-37D633B846F1}">
                  <asvg:svgBlip xmlns:asvg="http://schemas.microsoft.com/office/drawing/2016/SVG/main" r:embed="rId10"/>
                </a:ext>
              </a:extLst>
            </a:blip>
            <a:stretch>
              <a:fillRect l="-6159" t="0" r="0" b="0"/>
            </a:stretch>
          </a:blipFill>
        </p:spPr>
      </p:sp>
      <p:sp>
        <p:nvSpPr>
          <p:cNvPr name="Freeform 10" id="10"/>
          <p:cNvSpPr/>
          <p:nvPr/>
        </p:nvSpPr>
        <p:spPr>
          <a:xfrm flipH="false" flipV="false" rot="0">
            <a:off x="141339" y="6574808"/>
            <a:ext cx="3685348" cy="2775058"/>
          </a:xfrm>
          <a:custGeom>
            <a:avLst/>
            <a:gdLst/>
            <a:ahLst/>
            <a:cxnLst/>
            <a:rect r="r" b="b" t="t" l="l"/>
            <a:pathLst>
              <a:path h="2775058" w="3685348">
                <a:moveTo>
                  <a:pt x="0" y="0"/>
                </a:moveTo>
                <a:lnTo>
                  <a:pt x="3685348" y="0"/>
                </a:lnTo>
                <a:lnTo>
                  <a:pt x="3685348" y="2775059"/>
                </a:lnTo>
                <a:lnTo>
                  <a:pt x="0" y="2775059"/>
                </a:lnTo>
                <a:lnTo>
                  <a:pt x="0" y="0"/>
                </a:lnTo>
                <a:close/>
              </a:path>
            </a:pathLst>
          </a:custGeom>
          <a:blipFill>
            <a:blip r:embed="rId8"/>
            <a:stretch>
              <a:fillRect l="0" t="0" r="0" b="0"/>
            </a:stretch>
          </a:blipFill>
        </p:spPr>
      </p:sp>
      <p:sp>
        <p:nvSpPr>
          <p:cNvPr name="AutoShape 11" id="11"/>
          <p:cNvSpPr/>
          <p:nvPr/>
        </p:nvSpPr>
        <p:spPr>
          <a:xfrm>
            <a:off x="3865868" y="7962337"/>
            <a:ext cx="1419511" cy="0"/>
          </a:xfrm>
          <a:prstGeom prst="line">
            <a:avLst/>
          </a:prstGeom>
          <a:ln cap="rnd" w="152400">
            <a:solidFill>
              <a:srgbClr val="000000"/>
            </a:solidFill>
            <a:prstDash val="solid"/>
            <a:headEnd type="none" len="sm" w="sm"/>
            <a:tailEnd type="arrow" len="sm" w="med"/>
          </a:ln>
        </p:spPr>
      </p:sp>
      <p:sp>
        <p:nvSpPr>
          <p:cNvPr name="Freeform 12" id="12"/>
          <p:cNvSpPr/>
          <p:nvPr/>
        </p:nvSpPr>
        <p:spPr>
          <a:xfrm flipH="false" flipV="false" rot="0">
            <a:off x="5323479" y="6574808"/>
            <a:ext cx="3685348" cy="2775058"/>
          </a:xfrm>
          <a:custGeom>
            <a:avLst/>
            <a:gdLst/>
            <a:ahLst/>
            <a:cxnLst/>
            <a:rect r="r" b="b" t="t" l="l"/>
            <a:pathLst>
              <a:path h="2775058" w="3685348">
                <a:moveTo>
                  <a:pt x="0" y="0"/>
                </a:moveTo>
                <a:lnTo>
                  <a:pt x="3685348" y="0"/>
                </a:lnTo>
                <a:lnTo>
                  <a:pt x="3685348" y="2775059"/>
                </a:lnTo>
                <a:lnTo>
                  <a:pt x="0" y="2775059"/>
                </a:lnTo>
                <a:lnTo>
                  <a:pt x="0" y="0"/>
                </a:lnTo>
                <a:close/>
              </a:path>
            </a:pathLst>
          </a:custGeom>
          <a:blipFill>
            <a:blip r:embed="rId11"/>
            <a:stretch>
              <a:fillRect l="0" t="0" r="0" b="0"/>
            </a:stretch>
          </a:blipFill>
        </p:spPr>
      </p:sp>
      <p:sp>
        <p:nvSpPr>
          <p:cNvPr name="Freeform 13" id="13"/>
          <p:cNvSpPr/>
          <p:nvPr/>
        </p:nvSpPr>
        <p:spPr>
          <a:xfrm flipH="false" flipV="false" rot="0">
            <a:off x="5323479" y="6574808"/>
            <a:ext cx="3685348" cy="2775058"/>
          </a:xfrm>
          <a:custGeom>
            <a:avLst/>
            <a:gdLst/>
            <a:ahLst/>
            <a:cxnLst/>
            <a:rect r="r" b="b" t="t" l="l"/>
            <a:pathLst>
              <a:path h="2775058" w="3685348">
                <a:moveTo>
                  <a:pt x="0" y="0"/>
                </a:moveTo>
                <a:lnTo>
                  <a:pt x="3685348" y="0"/>
                </a:lnTo>
                <a:lnTo>
                  <a:pt x="3685348" y="2775059"/>
                </a:lnTo>
                <a:lnTo>
                  <a:pt x="0" y="2775059"/>
                </a:lnTo>
                <a:lnTo>
                  <a:pt x="0" y="0"/>
                </a:lnTo>
                <a:close/>
              </a:path>
            </a:pathLst>
          </a:custGeom>
          <a:blipFill>
            <a:blip r:embed="rId12"/>
            <a:stretch>
              <a:fillRect l="0" t="0" r="0" b="0"/>
            </a:stretch>
          </a:blipFill>
        </p:spPr>
      </p:sp>
      <p:sp>
        <p:nvSpPr>
          <p:cNvPr name="Freeform 14" id="14"/>
          <p:cNvSpPr/>
          <p:nvPr/>
        </p:nvSpPr>
        <p:spPr>
          <a:xfrm flipH="false" flipV="false" rot="0">
            <a:off x="10462430" y="1625922"/>
            <a:ext cx="802443" cy="802443"/>
          </a:xfrm>
          <a:custGeom>
            <a:avLst/>
            <a:gdLst/>
            <a:ahLst/>
            <a:cxnLst/>
            <a:rect r="r" b="b" t="t" l="l"/>
            <a:pathLst>
              <a:path h="802443" w="802443">
                <a:moveTo>
                  <a:pt x="0" y="0"/>
                </a:moveTo>
                <a:lnTo>
                  <a:pt x="802443" y="0"/>
                </a:lnTo>
                <a:lnTo>
                  <a:pt x="802443" y="802444"/>
                </a:lnTo>
                <a:lnTo>
                  <a:pt x="0" y="8024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10421218" y="5607328"/>
            <a:ext cx="843655" cy="843655"/>
          </a:xfrm>
          <a:custGeom>
            <a:avLst/>
            <a:gdLst/>
            <a:ahLst/>
            <a:cxnLst/>
            <a:rect r="r" b="b" t="t" l="l"/>
            <a:pathLst>
              <a:path h="843655" w="843655">
                <a:moveTo>
                  <a:pt x="0" y="0"/>
                </a:moveTo>
                <a:lnTo>
                  <a:pt x="843655" y="0"/>
                </a:lnTo>
                <a:lnTo>
                  <a:pt x="843655" y="843655"/>
                </a:lnTo>
                <a:lnTo>
                  <a:pt x="0" y="84365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AutoShape 16" id="16"/>
          <p:cNvSpPr/>
          <p:nvPr/>
        </p:nvSpPr>
        <p:spPr>
          <a:xfrm>
            <a:off x="13071049" y="3921968"/>
            <a:ext cx="1419511" cy="0"/>
          </a:xfrm>
          <a:prstGeom prst="line">
            <a:avLst/>
          </a:prstGeom>
          <a:ln cap="rnd" w="152400">
            <a:solidFill>
              <a:srgbClr val="000000"/>
            </a:solidFill>
            <a:prstDash val="solid"/>
            <a:headEnd type="none" len="sm" w="sm"/>
            <a:tailEnd type="arrow" len="sm" w="med"/>
          </a:ln>
        </p:spPr>
      </p:sp>
      <p:sp>
        <p:nvSpPr>
          <p:cNvPr name="Freeform 17" id="17"/>
          <p:cNvSpPr/>
          <p:nvPr/>
        </p:nvSpPr>
        <p:spPr>
          <a:xfrm flipH="false" flipV="false" rot="0">
            <a:off x="14490560" y="2827864"/>
            <a:ext cx="3797440" cy="2577512"/>
          </a:xfrm>
          <a:custGeom>
            <a:avLst/>
            <a:gdLst/>
            <a:ahLst/>
            <a:cxnLst/>
            <a:rect r="r" b="b" t="t" l="l"/>
            <a:pathLst>
              <a:path h="2577512" w="3797440">
                <a:moveTo>
                  <a:pt x="0" y="0"/>
                </a:moveTo>
                <a:lnTo>
                  <a:pt x="3797440" y="0"/>
                </a:lnTo>
                <a:lnTo>
                  <a:pt x="3797440" y="2577512"/>
                </a:lnTo>
                <a:lnTo>
                  <a:pt x="0" y="2577512"/>
                </a:lnTo>
                <a:lnTo>
                  <a:pt x="0" y="0"/>
                </a:lnTo>
                <a:close/>
              </a:path>
            </a:pathLst>
          </a:custGeom>
          <a:blipFill>
            <a:blip r:embed="rId17"/>
            <a:stretch>
              <a:fillRect l="0" t="0" r="0" b="0"/>
            </a:stretch>
          </a:blipFill>
        </p:spPr>
      </p:sp>
      <p:sp>
        <p:nvSpPr>
          <p:cNvPr name="Freeform 18" id="18"/>
          <p:cNvSpPr/>
          <p:nvPr/>
        </p:nvSpPr>
        <p:spPr>
          <a:xfrm flipH="false" flipV="false" rot="5400000">
            <a:off x="5151268" y="6358116"/>
            <a:ext cx="8104823" cy="131703"/>
          </a:xfrm>
          <a:custGeom>
            <a:avLst/>
            <a:gdLst/>
            <a:ahLst/>
            <a:cxnLst/>
            <a:rect r="r" b="b" t="t" l="l"/>
            <a:pathLst>
              <a:path h="131703" w="8104823">
                <a:moveTo>
                  <a:pt x="0" y="0"/>
                </a:moveTo>
                <a:lnTo>
                  <a:pt x="8104824" y="0"/>
                </a:lnTo>
                <a:lnTo>
                  <a:pt x="8104824" y="131703"/>
                </a:lnTo>
                <a:lnTo>
                  <a:pt x="0" y="13170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9" id="19"/>
          <p:cNvSpPr txBox="true"/>
          <p:nvPr/>
        </p:nvSpPr>
        <p:spPr>
          <a:xfrm rot="0">
            <a:off x="3597678" y="310078"/>
            <a:ext cx="11027930" cy="1038225"/>
          </a:xfrm>
          <a:prstGeom prst="rect">
            <a:avLst/>
          </a:prstGeom>
        </p:spPr>
        <p:txBody>
          <a:bodyPr anchor="t" rtlCol="false" tIns="0" lIns="0" bIns="0" rIns="0">
            <a:spAutoFit/>
          </a:bodyPr>
          <a:lstStyle/>
          <a:p>
            <a:pPr algn="ctr">
              <a:lnSpc>
                <a:spcPts val="8400"/>
              </a:lnSpc>
            </a:pPr>
            <a:r>
              <a:rPr lang="en-US" b="true" sz="6000">
                <a:solidFill>
                  <a:srgbClr val="227B94"/>
                </a:solidFill>
                <a:latin typeface="Inter Bold"/>
                <a:ea typeface="Inter Bold"/>
                <a:cs typeface="Inter Bold"/>
                <a:sym typeface="Inter Bold"/>
              </a:rPr>
              <a:t>DATASET PREPARATION</a:t>
            </a:r>
          </a:p>
        </p:txBody>
      </p:sp>
      <p:sp>
        <p:nvSpPr>
          <p:cNvPr name="TextBox 20" id="20"/>
          <p:cNvSpPr txBox="true"/>
          <p:nvPr/>
        </p:nvSpPr>
        <p:spPr>
          <a:xfrm rot="0">
            <a:off x="1816832" y="5508828"/>
            <a:ext cx="2302642" cy="448310"/>
          </a:xfrm>
          <a:prstGeom prst="rect">
            <a:avLst/>
          </a:prstGeom>
        </p:spPr>
        <p:txBody>
          <a:bodyPr anchor="t" rtlCol="false" tIns="0" lIns="0" bIns="0" rIns="0">
            <a:spAutoFit/>
          </a:bodyPr>
          <a:lstStyle/>
          <a:p>
            <a:pPr algn="just">
              <a:lnSpc>
                <a:spcPts val="3639"/>
              </a:lnSpc>
            </a:pPr>
            <a:r>
              <a:rPr lang="en-US" b="true" sz="2599" spc="59">
                <a:solidFill>
                  <a:srgbClr val="000000"/>
                </a:solidFill>
                <a:latin typeface="Canva Sans Bold"/>
                <a:ea typeface="Canva Sans Bold"/>
                <a:cs typeface="Canva Sans Bold"/>
                <a:sym typeface="Canva Sans Bold"/>
              </a:rPr>
              <a:t>Reduce Class </a:t>
            </a:r>
          </a:p>
        </p:txBody>
      </p:sp>
      <p:sp>
        <p:nvSpPr>
          <p:cNvPr name="TextBox 21" id="21"/>
          <p:cNvSpPr txBox="true"/>
          <p:nvPr/>
        </p:nvSpPr>
        <p:spPr>
          <a:xfrm rot="0">
            <a:off x="1816832" y="1774414"/>
            <a:ext cx="4630937" cy="448178"/>
          </a:xfrm>
          <a:prstGeom prst="rect">
            <a:avLst/>
          </a:prstGeom>
        </p:spPr>
        <p:txBody>
          <a:bodyPr anchor="t" rtlCol="false" tIns="0" lIns="0" bIns="0" rIns="0">
            <a:spAutoFit/>
          </a:bodyPr>
          <a:lstStyle/>
          <a:p>
            <a:pPr algn="just">
              <a:lnSpc>
                <a:spcPts val="3639"/>
              </a:lnSpc>
            </a:pPr>
            <a:r>
              <a:rPr lang="en-US" b="true" sz="2599" spc="59">
                <a:solidFill>
                  <a:srgbClr val="000000"/>
                </a:solidFill>
                <a:latin typeface="Canva Sans Bold"/>
                <a:ea typeface="Canva Sans Bold"/>
                <a:cs typeface="Canva Sans Bold"/>
                <a:sym typeface="Canva Sans Bold"/>
              </a:rPr>
              <a:t>Mask Pallete Changer</a:t>
            </a:r>
          </a:p>
        </p:txBody>
      </p:sp>
      <p:sp>
        <p:nvSpPr>
          <p:cNvPr name="TextBox 22" id="22"/>
          <p:cNvSpPr txBox="true"/>
          <p:nvPr/>
        </p:nvSpPr>
        <p:spPr>
          <a:xfrm rot="0">
            <a:off x="0" y="6178635"/>
            <a:ext cx="9144000" cy="396174"/>
          </a:xfrm>
          <a:prstGeom prst="rect">
            <a:avLst/>
          </a:prstGeom>
        </p:spPr>
        <p:txBody>
          <a:bodyPr anchor="t" rtlCol="false" tIns="0" lIns="0" bIns="0" rIns="0">
            <a:spAutoFit/>
          </a:bodyPr>
          <a:lstStyle/>
          <a:p>
            <a:pPr algn="ctr">
              <a:lnSpc>
                <a:spcPts val="3359"/>
              </a:lnSpc>
            </a:pPr>
            <a:r>
              <a:rPr lang="en-US" sz="2400" spc="55">
                <a:solidFill>
                  <a:srgbClr val="000000"/>
                </a:solidFill>
                <a:latin typeface="Canva Sans"/>
                <a:ea typeface="Canva Sans"/>
                <a:cs typeface="Canva Sans"/>
                <a:sym typeface="Canva Sans"/>
              </a:rPr>
              <a:t>8 to </a:t>
            </a:r>
            <a:r>
              <a:rPr lang="en-US" sz="2400" spc="55" strike="noStrike" u="none">
                <a:solidFill>
                  <a:srgbClr val="000000"/>
                </a:solidFill>
                <a:latin typeface="Canva Sans"/>
                <a:ea typeface="Canva Sans"/>
                <a:cs typeface="Canva Sans"/>
                <a:sym typeface="Canva Sans"/>
              </a:rPr>
              <a:t>3 Classes: Background, Artificial litter, </a:t>
            </a:r>
            <a:r>
              <a:rPr lang="en-US" sz="2400" spc="55" strike="noStrike" u="none">
                <a:solidFill>
                  <a:srgbClr val="000000"/>
                </a:solidFill>
                <a:latin typeface="Canva Sans"/>
                <a:ea typeface="Canva Sans"/>
                <a:cs typeface="Canva Sans"/>
                <a:sym typeface="Canva Sans"/>
              </a:rPr>
              <a:t>Natural litter</a:t>
            </a:r>
          </a:p>
        </p:txBody>
      </p:sp>
      <p:sp>
        <p:nvSpPr>
          <p:cNvPr name="TextBox 23" id="23"/>
          <p:cNvSpPr txBox="true"/>
          <p:nvPr/>
        </p:nvSpPr>
        <p:spPr>
          <a:xfrm rot="0">
            <a:off x="11549936" y="5797032"/>
            <a:ext cx="4551015" cy="448178"/>
          </a:xfrm>
          <a:prstGeom prst="rect">
            <a:avLst/>
          </a:prstGeom>
        </p:spPr>
        <p:txBody>
          <a:bodyPr anchor="t" rtlCol="false" tIns="0" lIns="0" bIns="0" rIns="0">
            <a:spAutoFit/>
          </a:bodyPr>
          <a:lstStyle/>
          <a:p>
            <a:pPr algn="just">
              <a:lnSpc>
                <a:spcPts val="3639"/>
              </a:lnSpc>
            </a:pPr>
            <a:r>
              <a:rPr lang="en-US" b="true" sz="2599" spc="59">
                <a:solidFill>
                  <a:srgbClr val="000000"/>
                </a:solidFill>
                <a:latin typeface="Canva Sans Bold"/>
                <a:ea typeface="Canva Sans Bold"/>
                <a:cs typeface="Canva Sans Bold"/>
                <a:sym typeface="Canva Sans Bold"/>
              </a:rPr>
              <a:t>Data Split</a:t>
            </a:r>
          </a:p>
        </p:txBody>
      </p:sp>
      <p:sp>
        <p:nvSpPr>
          <p:cNvPr name="TextBox 24" id="24"/>
          <p:cNvSpPr txBox="true"/>
          <p:nvPr/>
        </p:nvSpPr>
        <p:spPr>
          <a:xfrm rot="0">
            <a:off x="9590419" y="6822458"/>
            <a:ext cx="7827583" cy="1471831"/>
          </a:xfrm>
          <a:prstGeom prst="rect">
            <a:avLst/>
          </a:prstGeom>
        </p:spPr>
        <p:txBody>
          <a:bodyPr anchor="t" rtlCol="false" tIns="0" lIns="0" bIns="0" rIns="0">
            <a:spAutoFit/>
          </a:bodyPr>
          <a:lstStyle/>
          <a:p>
            <a:pPr algn="l">
              <a:lnSpc>
                <a:spcPts val="3919"/>
              </a:lnSpc>
              <a:spcBef>
                <a:spcPct val="0"/>
              </a:spcBef>
            </a:pPr>
            <a:r>
              <a:rPr lang="en-US" sz="2799" spc="64" strike="noStrike" u="none">
                <a:solidFill>
                  <a:srgbClr val="000000"/>
                </a:solidFill>
                <a:latin typeface="Canva Sans"/>
                <a:ea typeface="Canva Sans"/>
                <a:cs typeface="Canva Sans"/>
                <a:sym typeface="Canva Sans"/>
              </a:rPr>
              <a:t>Divided into:</a:t>
            </a:r>
          </a:p>
          <a:p>
            <a:pPr algn="l" marL="604518" indent="-302259" lvl="1">
              <a:lnSpc>
                <a:spcPts val="3919"/>
              </a:lnSpc>
              <a:spcBef>
                <a:spcPct val="0"/>
              </a:spcBef>
              <a:buFont typeface="Arial"/>
              <a:buChar char="•"/>
            </a:pPr>
            <a:r>
              <a:rPr lang="en-US" sz="2799" spc="64" strike="noStrike" u="none">
                <a:solidFill>
                  <a:srgbClr val="000000"/>
                </a:solidFill>
                <a:latin typeface="Canva Sans"/>
                <a:ea typeface="Canva Sans"/>
                <a:cs typeface="Canva Sans"/>
                <a:sym typeface="Canva Sans"/>
              </a:rPr>
              <a:t>Train = 2,240 Images &amp; labels</a:t>
            </a:r>
          </a:p>
          <a:p>
            <a:pPr algn="l" marL="604518" indent="-302259" lvl="1">
              <a:lnSpc>
                <a:spcPts val="3919"/>
              </a:lnSpc>
              <a:spcBef>
                <a:spcPct val="0"/>
              </a:spcBef>
              <a:buFont typeface="Arial"/>
              <a:buChar char="•"/>
            </a:pPr>
            <a:r>
              <a:rPr lang="en-US" sz="2799" spc="64" strike="noStrike" u="none">
                <a:solidFill>
                  <a:srgbClr val="000000"/>
                </a:solidFill>
                <a:latin typeface="Canva Sans"/>
                <a:ea typeface="Canva Sans"/>
                <a:cs typeface="Canva Sans"/>
                <a:sym typeface="Canva Sans"/>
              </a:rPr>
              <a:t>Validation = 560 Images &amp; labels</a:t>
            </a:r>
          </a:p>
        </p:txBody>
      </p:sp>
      <p:sp>
        <p:nvSpPr>
          <p:cNvPr name="TextBox 25" id="25"/>
          <p:cNvSpPr txBox="true"/>
          <p:nvPr/>
        </p:nvSpPr>
        <p:spPr>
          <a:xfrm rot="0">
            <a:off x="11549936" y="1774414"/>
            <a:ext cx="4551015" cy="448178"/>
          </a:xfrm>
          <a:prstGeom prst="rect">
            <a:avLst/>
          </a:prstGeom>
        </p:spPr>
        <p:txBody>
          <a:bodyPr anchor="t" rtlCol="false" tIns="0" lIns="0" bIns="0" rIns="0">
            <a:spAutoFit/>
          </a:bodyPr>
          <a:lstStyle/>
          <a:p>
            <a:pPr algn="just">
              <a:lnSpc>
                <a:spcPts val="3639"/>
              </a:lnSpc>
            </a:pPr>
            <a:r>
              <a:rPr lang="en-US" b="true" sz="2599" spc="59">
                <a:solidFill>
                  <a:srgbClr val="000000"/>
                </a:solidFill>
                <a:latin typeface="Canva Sans Bold"/>
                <a:ea typeface="Canva Sans Bold"/>
                <a:cs typeface="Canva Sans Bold"/>
                <a:sym typeface="Canva Sans Bold"/>
              </a:rPr>
              <a:t>Mask to YOLO convertion</a:t>
            </a:r>
          </a:p>
        </p:txBody>
      </p:sp>
      <p:sp>
        <p:nvSpPr>
          <p:cNvPr name="Freeform 26" id="26"/>
          <p:cNvSpPr/>
          <p:nvPr/>
        </p:nvSpPr>
        <p:spPr>
          <a:xfrm flipH="false" flipV="false" rot="0">
            <a:off x="9547671" y="2630318"/>
            <a:ext cx="3685348" cy="2775058"/>
          </a:xfrm>
          <a:custGeom>
            <a:avLst/>
            <a:gdLst/>
            <a:ahLst/>
            <a:cxnLst/>
            <a:rect r="r" b="b" t="t" l="l"/>
            <a:pathLst>
              <a:path h="2775058" w="3685348">
                <a:moveTo>
                  <a:pt x="0" y="0"/>
                </a:moveTo>
                <a:lnTo>
                  <a:pt x="3685347" y="0"/>
                </a:lnTo>
                <a:lnTo>
                  <a:pt x="3685347" y="2775058"/>
                </a:lnTo>
                <a:lnTo>
                  <a:pt x="0" y="2775058"/>
                </a:lnTo>
                <a:lnTo>
                  <a:pt x="0" y="0"/>
                </a:lnTo>
                <a:close/>
              </a:path>
            </a:pathLst>
          </a:custGeom>
          <a:blipFill>
            <a:blip r:embed="rId12"/>
            <a:stretch>
              <a:fillRect l="0" t="0" r="0" b="0"/>
            </a:stretch>
          </a:blipFill>
        </p:spPr>
      </p:sp>
      <p:sp>
        <p:nvSpPr>
          <p:cNvPr name="Freeform 27" id="27"/>
          <p:cNvSpPr/>
          <p:nvPr/>
        </p:nvSpPr>
        <p:spPr>
          <a:xfrm flipH="true" flipV="false" rot="-318150">
            <a:off x="15576667" y="5266918"/>
            <a:ext cx="2860913" cy="4101667"/>
          </a:xfrm>
          <a:custGeom>
            <a:avLst/>
            <a:gdLst/>
            <a:ahLst/>
            <a:cxnLst/>
            <a:rect r="r" b="b" t="t" l="l"/>
            <a:pathLst>
              <a:path h="4101667" w="2860913">
                <a:moveTo>
                  <a:pt x="2860912" y="0"/>
                </a:moveTo>
                <a:lnTo>
                  <a:pt x="0" y="0"/>
                </a:lnTo>
                <a:lnTo>
                  <a:pt x="0" y="4101667"/>
                </a:lnTo>
                <a:lnTo>
                  <a:pt x="2860912" y="4101667"/>
                </a:lnTo>
                <a:lnTo>
                  <a:pt x="2860912"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8" id="28"/>
          <p:cNvSpPr/>
          <p:nvPr/>
        </p:nvSpPr>
        <p:spPr>
          <a:xfrm flipH="true" flipV="false" rot="0">
            <a:off x="11549936" y="8342419"/>
            <a:ext cx="10914375" cy="3356170"/>
          </a:xfrm>
          <a:custGeom>
            <a:avLst/>
            <a:gdLst/>
            <a:ahLst/>
            <a:cxnLst/>
            <a:rect r="r" b="b" t="t" l="l"/>
            <a:pathLst>
              <a:path h="3356170" w="10914375">
                <a:moveTo>
                  <a:pt x="10914375" y="0"/>
                </a:moveTo>
                <a:lnTo>
                  <a:pt x="0" y="0"/>
                </a:lnTo>
                <a:lnTo>
                  <a:pt x="0" y="3356171"/>
                </a:lnTo>
                <a:lnTo>
                  <a:pt x="10914375" y="3356171"/>
                </a:lnTo>
                <a:lnTo>
                  <a:pt x="10914375"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9" id="29"/>
          <p:cNvSpPr/>
          <p:nvPr/>
        </p:nvSpPr>
        <p:spPr>
          <a:xfrm flipH="false" flipV="false" rot="0">
            <a:off x="14668430" y="7839403"/>
            <a:ext cx="2749572" cy="2443682"/>
          </a:xfrm>
          <a:custGeom>
            <a:avLst/>
            <a:gdLst/>
            <a:ahLst/>
            <a:cxnLst/>
            <a:rect r="r" b="b" t="t" l="l"/>
            <a:pathLst>
              <a:path h="2443682" w="2749572">
                <a:moveTo>
                  <a:pt x="0" y="0"/>
                </a:moveTo>
                <a:lnTo>
                  <a:pt x="2749572" y="0"/>
                </a:lnTo>
                <a:lnTo>
                  <a:pt x="2749572" y="2443682"/>
                </a:lnTo>
                <a:lnTo>
                  <a:pt x="0" y="244368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30" id="30"/>
          <p:cNvSpPr/>
          <p:nvPr/>
        </p:nvSpPr>
        <p:spPr>
          <a:xfrm flipH="false" flipV="false" rot="0">
            <a:off x="12729433" y="9399367"/>
            <a:ext cx="683232" cy="683232"/>
          </a:xfrm>
          <a:custGeom>
            <a:avLst/>
            <a:gdLst/>
            <a:ahLst/>
            <a:cxnLst/>
            <a:rect r="r" b="b" t="t" l="l"/>
            <a:pathLst>
              <a:path h="683232" w="683232">
                <a:moveTo>
                  <a:pt x="0" y="0"/>
                </a:moveTo>
                <a:lnTo>
                  <a:pt x="683232" y="0"/>
                </a:lnTo>
                <a:lnTo>
                  <a:pt x="683232" y="683232"/>
                </a:lnTo>
                <a:lnTo>
                  <a:pt x="0" y="68323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31" id="31"/>
          <p:cNvSpPr txBox="true"/>
          <p:nvPr/>
        </p:nvSpPr>
        <p:spPr>
          <a:xfrm rot="0">
            <a:off x="14865322" y="2333456"/>
            <a:ext cx="3047916" cy="396174"/>
          </a:xfrm>
          <a:prstGeom prst="rect">
            <a:avLst/>
          </a:prstGeom>
        </p:spPr>
        <p:txBody>
          <a:bodyPr anchor="t" rtlCol="false" tIns="0" lIns="0" bIns="0" rIns="0">
            <a:spAutoFit/>
          </a:bodyPr>
          <a:lstStyle/>
          <a:p>
            <a:pPr algn="ctr">
              <a:lnSpc>
                <a:spcPts val="3359"/>
              </a:lnSpc>
            </a:pPr>
            <a:r>
              <a:rPr lang="en-US" sz="2400" spc="55">
                <a:solidFill>
                  <a:srgbClr val="000000"/>
                </a:solidFill>
                <a:latin typeface="Canva Sans"/>
                <a:ea typeface="Canva Sans"/>
                <a:cs typeface="Canva Sans"/>
                <a:sym typeface="Canva Sans"/>
              </a:rPr>
              <a:t>YOLO anno. txt</a:t>
            </a:r>
          </a:p>
        </p:txBody>
      </p:sp>
      <p:sp>
        <p:nvSpPr>
          <p:cNvPr name="Freeform 32" id="32"/>
          <p:cNvSpPr/>
          <p:nvPr/>
        </p:nvSpPr>
        <p:spPr>
          <a:xfrm flipH="false" flipV="false" rot="0">
            <a:off x="14978032" y="232143"/>
            <a:ext cx="3166174" cy="1317920"/>
          </a:xfrm>
          <a:custGeom>
            <a:avLst/>
            <a:gdLst/>
            <a:ahLst/>
            <a:cxnLst/>
            <a:rect r="r" b="b" t="t" l="l"/>
            <a:pathLst>
              <a:path h="1317920" w="3166174">
                <a:moveTo>
                  <a:pt x="0" y="0"/>
                </a:moveTo>
                <a:lnTo>
                  <a:pt x="3166174" y="0"/>
                </a:lnTo>
                <a:lnTo>
                  <a:pt x="3166174" y="1317920"/>
                </a:lnTo>
                <a:lnTo>
                  <a:pt x="0" y="1317920"/>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a:ln cap="sq">
            <a:noFill/>
            <a:prstDash val="solid"/>
            <a:miter/>
          </a:ln>
        </p:spPr>
      </p:sp>
      <p:sp>
        <p:nvSpPr>
          <p:cNvPr name="Freeform 33" id="33"/>
          <p:cNvSpPr/>
          <p:nvPr/>
        </p:nvSpPr>
        <p:spPr>
          <a:xfrm flipH="false" flipV="false" rot="0">
            <a:off x="141339" y="58086"/>
            <a:ext cx="3099620" cy="1290217"/>
          </a:xfrm>
          <a:custGeom>
            <a:avLst/>
            <a:gdLst/>
            <a:ahLst/>
            <a:cxnLst/>
            <a:rect r="r" b="b" t="t" l="l"/>
            <a:pathLst>
              <a:path h="1290217" w="3099620">
                <a:moveTo>
                  <a:pt x="0" y="0"/>
                </a:moveTo>
                <a:lnTo>
                  <a:pt x="3099619" y="0"/>
                </a:lnTo>
                <a:lnTo>
                  <a:pt x="3099619" y="1290217"/>
                </a:lnTo>
                <a:lnTo>
                  <a:pt x="0" y="1290217"/>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94695"/>
            <a:ext cx="18264272" cy="192305"/>
            <a:chOff x="0" y="0"/>
            <a:chExt cx="4810343" cy="50648"/>
          </a:xfrm>
        </p:grpSpPr>
        <p:sp>
          <p:nvSpPr>
            <p:cNvPr name="Freeform 3" id="3"/>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227B94"/>
            </a:solidFill>
          </p:spPr>
        </p:sp>
        <p:sp>
          <p:nvSpPr>
            <p:cNvPr name="TextBox 4" id="4"/>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graphicFrame>
        <p:nvGraphicFramePr>
          <p:cNvPr name="Table 5" id="5"/>
          <p:cNvGraphicFramePr>
            <a:graphicFrameLocks noGrp="true"/>
          </p:cNvGraphicFramePr>
          <p:nvPr/>
        </p:nvGraphicFramePr>
        <p:xfrm>
          <a:off x="577825" y="1419241"/>
          <a:ext cx="6937377" cy="7448550"/>
        </p:xfrm>
        <a:graphic>
          <a:graphicData uri="http://schemas.openxmlformats.org/drawingml/2006/table">
            <a:tbl>
              <a:tblPr/>
              <a:tblGrid>
                <a:gridCol w="3353514"/>
                <a:gridCol w="3583863"/>
              </a:tblGrid>
              <a:tr h="966971">
                <a:tc gridSpan="2">
                  <a:txBody>
                    <a:bodyPr anchor="t" rtlCol="false"/>
                    <a:lstStyle/>
                    <a:p>
                      <a:pPr algn="ctr">
                        <a:lnSpc>
                          <a:spcPts val="3639"/>
                        </a:lnSpc>
                        <a:defRPr/>
                      </a:pPr>
                      <a:r>
                        <a:rPr lang="en-US" sz="2599" b="true">
                          <a:solidFill>
                            <a:srgbClr val="F6F6F6"/>
                          </a:solidFill>
                          <a:latin typeface="Open Sans Bold"/>
                          <a:ea typeface="Open Sans Bold"/>
                          <a:cs typeface="Open Sans Bold"/>
                          <a:sym typeface="Open Sans Bold"/>
                        </a:rPr>
                        <a:t>ResNet50_Unet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F9265"/>
                    </a:solidFill>
                  </a:tcPr>
                </a:tc>
                <a:tc hMerge="true">
                  <a:txBody>
                    <a:bodyPr anchor="t" rtlCol="false"/>
                    <a:lstStyle/>
                    <a:p>
                      <a:pPr algn="ctr">
                        <a:lnSpc>
                          <a:spcPts val="3639"/>
                        </a:lnSpc>
                        <a:defRPr/>
                      </a:pPr>
                      <a:r>
                        <a:rPr lang="en-US" sz="2599" b="true">
                          <a:solidFill>
                            <a:srgbClr val="F6F6F6"/>
                          </a:solidFill>
                          <a:latin typeface="Open Sans Bold"/>
                          <a:ea typeface="Open Sans Bold"/>
                          <a:cs typeface="Open Sans Bold"/>
                          <a:sym typeface="Open Sans Bold"/>
                        </a:rPr>
                        <a:t>ResNet50_Unet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F9265"/>
                    </a:solidFill>
                  </a:tcPr>
                </a:tc>
              </a:tr>
              <a:tr h="966971">
                <a:tc>
                  <a:txBody>
                    <a:bodyPr anchor="t" rtlCol="false"/>
                    <a:lstStyle/>
                    <a:p>
                      <a:pPr algn="ctr">
                        <a:lnSpc>
                          <a:spcPts val="3639"/>
                        </a:lnSpc>
                        <a:defRPr/>
                      </a:pPr>
                      <a:r>
                        <a:rPr lang="en-US" sz="2599" b="true">
                          <a:solidFill>
                            <a:srgbClr val="F6F6F6"/>
                          </a:solidFill>
                          <a:latin typeface="Open Sans Bold"/>
                          <a:ea typeface="Open Sans Bold"/>
                          <a:cs typeface="Open Sans Bold"/>
                          <a:sym typeface="Open Sans Bold"/>
                        </a:rPr>
                        <a:t>Parameters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F9265"/>
                    </a:solidFill>
                  </a:tcPr>
                </a:tc>
                <a:tc>
                  <a:txBody>
                    <a:bodyPr anchor="t" rtlCol="false"/>
                    <a:lstStyle/>
                    <a:p>
                      <a:pPr algn="ctr">
                        <a:lnSpc>
                          <a:spcPts val="3639"/>
                        </a:lnSpc>
                        <a:defRPr/>
                      </a:pPr>
                      <a:r>
                        <a:rPr lang="en-US" sz="2599" b="true">
                          <a:solidFill>
                            <a:srgbClr val="F6F6F6"/>
                          </a:solidFill>
                          <a:latin typeface="Open Sans Bold"/>
                          <a:ea typeface="Open Sans Bold"/>
                          <a:cs typeface="Open Sans Bold"/>
                          <a:sym typeface="Open Sans Bold"/>
                        </a:rPr>
                        <a:t>Values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F9265"/>
                    </a:solidFill>
                  </a:tcPr>
                </a:tc>
              </a:tr>
              <a:tr h="919101">
                <a:tc>
                  <a:txBody>
                    <a:bodyPr anchor="t" rtlCol="false"/>
                    <a:lstStyle/>
                    <a:p>
                      <a:pPr algn="ctr">
                        <a:lnSpc>
                          <a:spcPts val="3359"/>
                        </a:lnSpc>
                        <a:defRPr/>
                      </a:pPr>
                      <a:r>
                        <a:rPr lang="en-US" sz="2400">
                          <a:solidFill>
                            <a:srgbClr val="000000"/>
                          </a:solidFill>
                          <a:latin typeface="Open Sans"/>
                          <a:ea typeface="Open Sans"/>
                          <a:cs typeface="Open Sans"/>
                          <a:sym typeface="Open Sans"/>
                        </a:rPr>
                        <a:t># of epoch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Open Sans"/>
                          <a:ea typeface="Open Sans"/>
                          <a:cs typeface="Open Sans"/>
                          <a:sym typeface="Open Sans"/>
                        </a:rPr>
                        <a:t>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9101">
                <a:tc>
                  <a:txBody>
                    <a:bodyPr anchor="t" rtlCol="false"/>
                    <a:lstStyle/>
                    <a:p>
                      <a:pPr algn="ctr">
                        <a:lnSpc>
                          <a:spcPts val="3359"/>
                        </a:lnSpc>
                        <a:defRPr/>
                      </a:pPr>
                      <a:r>
                        <a:rPr lang="en-US" sz="2400">
                          <a:solidFill>
                            <a:srgbClr val="000000"/>
                          </a:solidFill>
                          <a:latin typeface="Open Sans"/>
                          <a:ea typeface="Open Sans"/>
                          <a:cs typeface="Open Sans"/>
                          <a:sym typeface="Open Sans"/>
                        </a:rPr>
                        <a:t>Input width &amp; height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Open Sans"/>
                          <a:ea typeface="Open Sans"/>
                          <a:cs typeface="Open Sans"/>
                          <a:sym typeface="Open Sans"/>
                        </a:rPr>
                        <a:t>736, 544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9101">
                <a:tc>
                  <a:txBody>
                    <a:bodyPr anchor="t" rtlCol="false"/>
                    <a:lstStyle/>
                    <a:p>
                      <a:pPr algn="ctr">
                        <a:lnSpc>
                          <a:spcPts val="3359"/>
                        </a:lnSpc>
                        <a:defRPr/>
                      </a:pPr>
                      <a:r>
                        <a:rPr lang="en-US" sz="2400">
                          <a:solidFill>
                            <a:srgbClr val="000000"/>
                          </a:solidFill>
                          <a:latin typeface="Open Sans"/>
                          <a:ea typeface="Open Sans"/>
                          <a:cs typeface="Open Sans"/>
                          <a:sym typeface="Open Sans"/>
                        </a:rPr>
                        <a:t>Batch size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Open Sans"/>
                          <a:ea typeface="Open Sans"/>
                          <a:cs typeface="Open Sans"/>
                          <a:sym typeface="Open Sans"/>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9101">
                <a:tc>
                  <a:txBody>
                    <a:bodyPr anchor="t" rtlCol="false"/>
                    <a:lstStyle/>
                    <a:p>
                      <a:pPr algn="ctr">
                        <a:lnSpc>
                          <a:spcPts val="3359"/>
                        </a:lnSpc>
                        <a:defRPr/>
                      </a:pPr>
                      <a:r>
                        <a:rPr lang="en-US" sz="2400">
                          <a:solidFill>
                            <a:srgbClr val="000000"/>
                          </a:solidFill>
                          <a:latin typeface="Open Sans"/>
                          <a:ea typeface="Open Sans"/>
                          <a:cs typeface="Open Sans"/>
                          <a:sym typeface="Open Sans"/>
                        </a:rPr>
                        <a:t>Optimizer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Open Sans"/>
                          <a:ea typeface="Open Sans"/>
                          <a:cs typeface="Open Sans"/>
                          <a:sym typeface="Open Sans"/>
                        </a:rPr>
                        <a:t>Adam (lr = 0.0001)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9101">
                <a:tc>
                  <a:txBody>
                    <a:bodyPr anchor="t" rtlCol="false"/>
                    <a:lstStyle/>
                    <a:p>
                      <a:pPr algn="ctr">
                        <a:lnSpc>
                          <a:spcPts val="3359"/>
                        </a:lnSpc>
                        <a:defRPr/>
                      </a:pPr>
                      <a:r>
                        <a:rPr lang="en-US" sz="2400">
                          <a:solidFill>
                            <a:srgbClr val="000000"/>
                          </a:solidFill>
                          <a:latin typeface="Open Sans"/>
                          <a:ea typeface="Open Sans"/>
                          <a:cs typeface="Open Sans"/>
                          <a:sym typeface="Open Sans"/>
                        </a:rPr>
                        <a:t>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Open Sans"/>
                          <a:ea typeface="Open Sans"/>
                          <a:cs typeface="Open Sans"/>
                          <a:sym typeface="Open Sans"/>
                        </a:rPr>
                        <a:t>cat. crossentropy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9101">
                <a:tc>
                  <a:txBody>
                    <a:bodyPr anchor="t" rtlCol="false"/>
                    <a:lstStyle/>
                    <a:p>
                      <a:pPr algn="ctr">
                        <a:lnSpc>
                          <a:spcPts val="3359"/>
                        </a:lnSpc>
                        <a:defRPr/>
                      </a:pPr>
                      <a:r>
                        <a:rPr lang="en-US" sz="2400">
                          <a:solidFill>
                            <a:srgbClr val="000000"/>
                          </a:solidFill>
                          <a:latin typeface="Open Sans"/>
                          <a:ea typeface="Open Sans"/>
                          <a:cs typeface="Open Sans"/>
                          <a:sym typeface="Open Sans"/>
                        </a:rPr>
                        <a:t># of Classes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Open Sans"/>
                          <a:ea typeface="Open Sans"/>
                          <a:cs typeface="Open Sans"/>
                          <a:sym typeface="Open Sans"/>
                        </a:rPr>
                        <a:t>8 &amp; 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2941920" y="152416"/>
            <a:ext cx="11027930" cy="1038225"/>
          </a:xfrm>
          <a:prstGeom prst="rect">
            <a:avLst/>
          </a:prstGeom>
        </p:spPr>
        <p:txBody>
          <a:bodyPr anchor="t" rtlCol="false" tIns="0" lIns="0" bIns="0" rIns="0">
            <a:spAutoFit/>
          </a:bodyPr>
          <a:lstStyle/>
          <a:p>
            <a:pPr algn="ctr">
              <a:lnSpc>
                <a:spcPts val="8400"/>
              </a:lnSpc>
            </a:pPr>
            <a:r>
              <a:rPr lang="en-US" b="true" sz="6000">
                <a:solidFill>
                  <a:srgbClr val="227B94"/>
                </a:solidFill>
                <a:latin typeface="Inter Bold"/>
                <a:ea typeface="Inter Bold"/>
                <a:cs typeface="Inter Bold"/>
                <a:sym typeface="Inter Bold"/>
              </a:rPr>
              <a:t>PRELIMINARY MODEL STUDY</a:t>
            </a:r>
          </a:p>
        </p:txBody>
      </p:sp>
      <p:graphicFrame>
        <p:nvGraphicFramePr>
          <p:cNvPr name="Table 7" id="7"/>
          <p:cNvGraphicFramePr>
            <a:graphicFrameLocks noGrp="true"/>
          </p:cNvGraphicFramePr>
          <p:nvPr/>
        </p:nvGraphicFramePr>
        <p:xfrm>
          <a:off x="8455885" y="1419241"/>
          <a:ext cx="6937377" cy="7448550"/>
        </p:xfrm>
        <a:graphic>
          <a:graphicData uri="http://schemas.openxmlformats.org/drawingml/2006/table">
            <a:tbl>
              <a:tblPr/>
              <a:tblGrid>
                <a:gridCol w="3353514"/>
                <a:gridCol w="3583863"/>
              </a:tblGrid>
              <a:tr h="966971">
                <a:tc gridSpan="2">
                  <a:txBody>
                    <a:bodyPr anchor="t" rtlCol="false"/>
                    <a:lstStyle/>
                    <a:p>
                      <a:pPr algn="ctr">
                        <a:lnSpc>
                          <a:spcPts val="3639"/>
                        </a:lnSpc>
                        <a:defRPr/>
                      </a:pPr>
                      <a:r>
                        <a:rPr lang="en-US" sz="2599" b="true">
                          <a:solidFill>
                            <a:srgbClr val="FFFFFF"/>
                          </a:solidFill>
                          <a:latin typeface="Open Sans Bold"/>
                          <a:ea typeface="Open Sans Bold"/>
                          <a:cs typeface="Open Sans Bold"/>
                          <a:sym typeface="Open Sans Bold"/>
                        </a:rPr>
                        <a:t>YOLOv8-seg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F9265"/>
                    </a:solidFill>
                  </a:tcPr>
                </a:tc>
                <a:tc hMerge="true">
                  <a:txBody>
                    <a:bodyPr anchor="t" rtlCol="false"/>
                    <a:lstStyle/>
                    <a:p>
                      <a:pPr algn="ctr">
                        <a:lnSpc>
                          <a:spcPts val="3639"/>
                        </a:lnSpc>
                        <a:defRPr/>
                      </a:pPr>
                      <a:r>
                        <a:rPr lang="en-US" sz="2599" b="true">
                          <a:solidFill>
                            <a:srgbClr val="FFFFFF"/>
                          </a:solidFill>
                          <a:latin typeface="Open Sans Bold"/>
                          <a:ea typeface="Open Sans Bold"/>
                          <a:cs typeface="Open Sans Bold"/>
                          <a:sym typeface="Open Sans Bold"/>
                        </a:rPr>
                        <a:t>YOLOv8-seg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F9265"/>
                    </a:solidFill>
                  </a:tcPr>
                </a:tc>
              </a:tr>
              <a:tr h="966971">
                <a:tc>
                  <a:txBody>
                    <a:bodyPr anchor="t" rtlCol="false"/>
                    <a:lstStyle/>
                    <a:p>
                      <a:pPr algn="ctr">
                        <a:lnSpc>
                          <a:spcPts val="3639"/>
                        </a:lnSpc>
                        <a:defRPr/>
                      </a:pPr>
                      <a:r>
                        <a:rPr lang="en-US" sz="2599" b="true">
                          <a:solidFill>
                            <a:srgbClr val="FFFFFF"/>
                          </a:solidFill>
                          <a:latin typeface="Open Sans Bold"/>
                          <a:ea typeface="Open Sans Bold"/>
                          <a:cs typeface="Open Sans Bold"/>
                          <a:sym typeface="Open Sans Bold"/>
                        </a:rPr>
                        <a:t>Parameters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F9265"/>
                    </a:solidFill>
                  </a:tcPr>
                </a:tc>
                <a:tc>
                  <a:txBody>
                    <a:bodyPr anchor="t" rtlCol="false"/>
                    <a:lstStyle/>
                    <a:p>
                      <a:pPr algn="ctr">
                        <a:lnSpc>
                          <a:spcPts val="3639"/>
                        </a:lnSpc>
                        <a:defRPr/>
                      </a:pPr>
                      <a:r>
                        <a:rPr lang="en-US" sz="2599" b="true">
                          <a:solidFill>
                            <a:srgbClr val="FFFFFF"/>
                          </a:solidFill>
                          <a:latin typeface="Open Sans Bold"/>
                          <a:ea typeface="Open Sans Bold"/>
                          <a:cs typeface="Open Sans Bold"/>
                          <a:sym typeface="Open Sans Bold"/>
                        </a:rPr>
                        <a:t>Values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F9265"/>
                    </a:solidFill>
                  </a:tcPr>
                </a:tc>
              </a:tr>
              <a:tr h="919101">
                <a:tc>
                  <a:txBody>
                    <a:bodyPr anchor="t" rtlCol="false"/>
                    <a:lstStyle/>
                    <a:p>
                      <a:pPr algn="ctr">
                        <a:lnSpc>
                          <a:spcPts val="3359"/>
                        </a:lnSpc>
                        <a:defRPr/>
                      </a:pPr>
                      <a:r>
                        <a:rPr lang="en-US" sz="2400">
                          <a:solidFill>
                            <a:srgbClr val="000000"/>
                          </a:solidFill>
                          <a:latin typeface="Open Sans"/>
                          <a:ea typeface="Open Sans"/>
                          <a:cs typeface="Open Sans"/>
                          <a:sym typeface="Open Sans"/>
                        </a:rPr>
                        <a:t># of epoch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Open Sans"/>
                          <a:ea typeface="Open Sans"/>
                          <a:cs typeface="Open Sans"/>
                          <a:sym typeface="Open Sans"/>
                        </a:rPr>
                        <a:t>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9101">
                <a:tc>
                  <a:txBody>
                    <a:bodyPr anchor="t" rtlCol="false"/>
                    <a:lstStyle/>
                    <a:p>
                      <a:pPr algn="ctr">
                        <a:lnSpc>
                          <a:spcPts val="3359"/>
                        </a:lnSpc>
                        <a:defRPr/>
                      </a:pPr>
                      <a:r>
                        <a:rPr lang="en-US" sz="2400">
                          <a:solidFill>
                            <a:srgbClr val="000000"/>
                          </a:solidFill>
                          <a:latin typeface="Open Sans"/>
                          <a:ea typeface="Open Sans"/>
                          <a:cs typeface="Open Sans"/>
                          <a:sym typeface="Open Sans"/>
                        </a:rPr>
                        <a:t>Input width &amp; height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Open Sans"/>
                          <a:ea typeface="Open Sans"/>
                          <a:cs typeface="Open Sans"/>
                          <a:sym typeface="Open Sans"/>
                        </a:rPr>
                        <a:t>736, 544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9101">
                <a:tc>
                  <a:txBody>
                    <a:bodyPr anchor="t" rtlCol="false"/>
                    <a:lstStyle/>
                    <a:p>
                      <a:pPr algn="ctr">
                        <a:lnSpc>
                          <a:spcPts val="3359"/>
                        </a:lnSpc>
                        <a:defRPr/>
                      </a:pPr>
                      <a:r>
                        <a:rPr lang="en-US" sz="2400">
                          <a:solidFill>
                            <a:srgbClr val="000000"/>
                          </a:solidFill>
                          <a:latin typeface="Open Sans"/>
                          <a:ea typeface="Open Sans"/>
                          <a:cs typeface="Open Sans"/>
                          <a:sym typeface="Open Sans"/>
                        </a:rPr>
                        <a:t>Batch size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Open Sans"/>
                          <a:ea typeface="Open Sans"/>
                          <a:cs typeface="Open Sans"/>
                          <a:sym typeface="Open Sans"/>
                        </a:rPr>
                        <a:t>16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9101">
                <a:tc>
                  <a:txBody>
                    <a:bodyPr anchor="t" rtlCol="false"/>
                    <a:lstStyle/>
                    <a:p>
                      <a:pPr algn="ctr">
                        <a:lnSpc>
                          <a:spcPts val="3359"/>
                        </a:lnSpc>
                        <a:defRPr/>
                      </a:pPr>
                      <a:r>
                        <a:rPr lang="en-US" sz="2400">
                          <a:solidFill>
                            <a:srgbClr val="000000"/>
                          </a:solidFill>
                          <a:latin typeface="Open Sans"/>
                          <a:ea typeface="Open Sans"/>
                          <a:cs typeface="Open Sans"/>
                          <a:sym typeface="Open Sans"/>
                        </a:rPr>
                        <a:t>Optimizer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Open Sans"/>
                          <a:ea typeface="Open Sans"/>
                          <a:cs typeface="Open Sans"/>
                          <a:sym typeface="Open Sans"/>
                        </a:rPr>
                        <a:t>SGD (lr = 0.005)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9101">
                <a:tc>
                  <a:txBody>
                    <a:bodyPr anchor="t" rtlCol="false"/>
                    <a:lstStyle/>
                    <a:p>
                      <a:pPr algn="ctr">
                        <a:lnSpc>
                          <a:spcPts val="3359"/>
                        </a:lnSpc>
                        <a:defRPr/>
                      </a:pPr>
                      <a:r>
                        <a:rPr lang="en-US" sz="2400">
                          <a:solidFill>
                            <a:srgbClr val="000000"/>
                          </a:solidFill>
                          <a:latin typeface="Open Sans"/>
                          <a:ea typeface="Open Sans"/>
                          <a:cs typeface="Open Sans"/>
                          <a:sym typeface="Open Sans"/>
                        </a:rPr>
                        <a:t>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Open Sans"/>
                          <a:ea typeface="Open Sans"/>
                          <a:cs typeface="Open Sans"/>
                          <a:sym typeface="Open Sans"/>
                        </a:rPr>
                        <a:t>Distributed focal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9101">
                <a:tc>
                  <a:txBody>
                    <a:bodyPr anchor="t" rtlCol="false"/>
                    <a:lstStyle/>
                    <a:p>
                      <a:pPr algn="ctr">
                        <a:lnSpc>
                          <a:spcPts val="3359"/>
                        </a:lnSpc>
                        <a:defRPr/>
                      </a:pPr>
                      <a:r>
                        <a:rPr lang="en-US" sz="2400">
                          <a:solidFill>
                            <a:srgbClr val="000000"/>
                          </a:solidFill>
                          <a:latin typeface="Open Sans"/>
                          <a:ea typeface="Open Sans"/>
                          <a:cs typeface="Open Sans"/>
                          <a:sym typeface="Open Sans"/>
                        </a:rPr>
                        <a:t>YOLOv8 variation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Open Sans"/>
                          <a:ea typeface="Open Sans"/>
                          <a:cs typeface="Open Sans"/>
                          <a:sym typeface="Open Sans"/>
                        </a:rPr>
                        <a:t>n, s, m, l, 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8" id="8"/>
          <p:cNvSpPr/>
          <p:nvPr/>
        </p:nvSpPr>
        <p:spPr>
          <a:xfrm flipH="false" flipV="false" rot="0">
            <a:off x="14209047" y="9292191"/>
            <a:ext cx="7848217" cy="2187059"/>
          </a:xfrm>
          <a:custGeom>
            <a:avLst/>
            <a:gdLst/>
            <a:ahLst/>
            <a:cxnLst/>
            <a:rect r="r" b="b" t="t" l="l"/>
            <a:pathLst>
              <a:path h="2187059" w="7848217">
                <a:moveTo>
                  <a:pt x="0" y="0"/>
                </a:moveTo>
                <a:lnTo>
                  <a:pt x="7848217" y="0"/>
                </a:lnTo>
                <a:lnTo>
                  <a:pt x="7848217" y="2187058"/>
                </a:lnTo>
                <a:lnTo>
                  <a:pt x="0" y="2187058"/>
                </a:lnTo>
                <a:lnTo>
                  <a:pt x="0" y="0"/>
                </a:lnTo>
                <a:close/>
              </a:path>
            </a:pathLst>
          </a:custGeom>
          <a:blipFill>
            <a:blip r:embed="rId2">
              <a:extLst>
                <a:ext uri="{96DAC541-7B7A-43D3-8B79-37D633B846F1}">
                  <asvg:svgBlip xmlns:asvg="http://schemas.microsoft.com/office/drawing/2016/SVG/main" r:embed="rId3"/>
                </a:ext>
              </a:extLst>
            </a:blip>
            <a:stretch>
              <a:fillRect l="-6159" t="0" r="0" b="0"/>
            </a:stretch>
          </a:blipFill>
        </p:spPr>
      </p:sp>
      <p:sp>
        <p:nvSpPr>
          <p:cNvPr name="Freeform 9" id="9"/>
          <p:cNvSpPr/>
          <p:nvPr/>
        </p:nvSpPr>
        <p:spPr>
          <a:xfrm flipH="false" flipV="false" rot="0">
            <a:off x="-210814" y="9094751"/>
            <a:ext cx="7848217" cy="2187059"/>
          </a:xfrm>
          <a:custGeom>
            <a:avLst/>
            <a:gdLst/>
            <a:ahLst/>
            <a:cxnLst/>
            <a:rect r="r" b="b" t="t" l="l"/>
            <a:pathLst>
              <a:path h="2187059" w="7848217">
                <a:moveTo>
                  <a:pt x="0" y="0"/>
                </a:moveTo>
                <a:lnTo>
                  <a:pt x="7848217" y="0"/>
                </a:lnTo>
                <a:lnTo>
                  <a:pt x="7848217" y="2187058"/>
                </a:lnTo>
                <a:lnTo>
                  <a:pt x="0" y="2187058"/>
                </a:lnTo>
                <a:lnTo>
                  <a:pt x="0" y="0"/>
                </a:lnTo>
                <a:close/>
              </a:path>
            </a:pathLst>
          </a:custGeom>
          <a:blipFill>
            <a:blip r:embed="rId2">
              <a:extLst>
                <a:ext uri="{96DAC541-7B7A-43D3-8B79-37D633B846F1}">
                  <asvg:svgBlip xmlns:asvg="http://schemas.microsoft.com/office/drawing/2016/SVG/main" r:embed="rId3"/>
                </a:ext>
              </a:extLst>
            </a:blip>
            <a:stretch>
              <a:fillRect l="-6159" t="0" r="0" b="0"/>
            </a:stretch>
          </a:blipFill>
        </p:spPr>
      </p:sp>
      <p:sp>
        <p:nvSpPr>
          <p:cNvPr name="Freeform 10" id="10"/>
          <p:cNvSpPr/>
          <p:nvPr/>
        </p:nvSpPr>
        <p:spPr>
          <a:xfrm flipH="false" flipV="false" rot="0">
            <a:off x="6630902" y="9100066"/>
            <a:ext cx="7848217" cy="2187059"/>
          </a:xfrm>
          <a:custGeom>
            <a:avLst/>
            <a:gdLst/>
            <a:ahLst/>
            <a:cxnLst/>
            <a:rect r="r" b="b" t="t" l="l"/>
            <a:pathLst>
              <a:path h="2187059" w="7848217">
                <a:moveTo>
                  <a:pt x="0" y="0"/>
                </a:moveTo>
                <a:lnTo>
                  <a:pt x="7848216" y="0"/>
                </a:lnTo>
                <a:lnTo>
                  <a:pt x="7848216" y="2187058"/>
                </a:lnTo>
                <a:lnTo>
                  <a:pt x="0" y="2187058"/>
                </a:lnTo>
                <a:lnTo>
                  <a:pt x="0" y="0"/>
                </a:lnTo>
                <a:close/>
              </a:path>
            </a:pathLst>
          </a:custGeom>
          <a:blipFill>
            <a:blip r:embed="rId2">
              <a:extLst>
                <a:ext uri="{96DAC541-7B7A-43D3-8B79-37D633B846F1}">
                  <asvg:svgBlip xmlns:asvg="http://schemas.microsoft.com/office/drawing/2016/SVG/main" r:embed="rId3"/>
                </a:ext>
              </a:extLst>
            </a:blip>
            <a:stretch>
              <a:fillRect l="-6159" t="0" r="0" b="0"/>
            </a:stretch>
          </a:blipFill>
        </p:spPr>
      </p:sp>
      <p:sp>
        <p:nvSpPr>
          <p:cNvPr name="Freeform 11" id="11"/>
          <p:cNvSpPr/>
          <p:nvPr/>
        </p:nvSpPr>
        <p:spPr>
          <a:xfrm flipH="false" flipV="false" rot="0">
            <a:off x="-326431" y="9258300"/>
            <a:ext cx="7848217" cy="2187059"/>
          </a:xfrm>
          <a:custGeom>
            <a:avLst/>
            <a:gdLst/>
            <a:ahLst/>
            <a:cxnLst/>
            <a:rect r="r" b="b" t="t" l="l"/>
            <a:pathLst>
              <a:path h="2187059" w="7848217">
                <a:moveTo>
                  <a:pt x="0" y="0"/>
                </a:moveTo>
                <a:lnTo>
                  <a:pt x="7848217" y="0"/>
                </a:lnTo>
                <a:lnTo>
                  <a:pt x="7848217" y="2187059"/>
                </a:lnTo>
                <a:lnTo>
                  <a:pt x="0" y="2187059"/>
                </a:lnTo>
                <a:lnTo>
                  <a:pt x="0" y="0"/>
                </a:lnTo>
                <a:close/>
              </a:path>
            </a:pathLst>
          </a:custGeom>
          <a:blipFill>
            <a:blip r:embed="rId2">
              <a:extLst>
                <a:ext uri="{96DAC541-7B7A-43D3-8B79-37D633B846F1}">
                  <asvg:svgBlip xmlns:asvg="http://schemas.microsoft.com/office/drawing/2016/SVG/main" r:embed="rId3"/>
                </a:ext>
              </a:extLst>
            </a:blip>
            <a:stretch>
              <a:fillRect l="-6159" t="0" r="0" b="0"/>
            </a:stretch>
          </a:blipFill>
        </p:spPr>
      </p:sp>
      <p:sp>
        <p:nvSpPr>
          <p:cNvPr name="Freeform 12" id="12"/>
          <p:cNvSpPr/>
          <p:nvPr/>
        </p:nvSpPr>
        <p:spPr>
          <a:xfrm flipH="false" flipV="false" rot="0">
            <a:off x="6642344" y="9349867"/>
            <a:ext cx="7848217" cy="2187059"/>
          </a:xfrm>
          <a:custGeom>
            <a:avLst/>
            <a:gdLst/>
            <a:ahLst/>
            <a:cxnLst/>
            <a:rect r="r" b="b" t="t" l="l"/>
            <a:pathLst>
              <a:path h="2187059" w="7848217">
                <a:moveTo>
                  <a:pt x="0" y="0"/>
                </a:moveTo>
                <a:lnTo>
                  <a:pt x="7848216" y="0"/>
                </a:lnTo>
                <a:lnTo>
                  <a:pt x="7848216" y="2187058"/>
                </a:lnTo>
                <a:lnTo>
                  <a:pt x="0" y="2187058"/>
                </a:lnTo>
                <a:lnTo>
                  <a:pt x="0" y="0"/>
                </a:lnTo>
                <a:close/>
              </a:path>
            </a:pathLst>
          </a:custGeom>
          <a:blipFill>
            <a:blip r:embed="rId2">
              <a:extLst>
                <a:ext uri="{96DAC541-7B7A-43D3-8B79-37D633B846F1}">
                  <asvg:svgBlip xmlns:asvg="http://schemas.microsoft.com/office/drawing/2016/SVG/main" r:embed="rId3"/>
                </a:ext>
              </a:extLst>
            </a:blip>
            <a:stretch>
              <a:fillRect l="-6159" t="0" r="0" b="0"/>
            </a:stretch>
          </a:blipFill>
        </p:spPr>
      </p:sp>
      <p:sp>
        <p:nvSpPr>
          <p:cNvPr name="Freeform 13" id="13"/>
          <p:cNvSpPr/>
          <p:nvPr/>
        </p:nvSpPr>
        <p:spPr>
          <a:xfrm flipH="true" flipV="false" rot="-318150">
            <a:off x="15576667" y="5266918"/>
            <a:ext cx="2860913" cy="4101667"/>
          </a:xfrm>
          <a:custGeom>
            <a:avLst/>
            <a:gdLst/>
            <a:ahLst/>
            <a:cxnLst/>
            <a:rect r="r" b="b" t="t" l="l"/>
            <a:pathLst>
              <a:path h="4101667" w="2860913">
                <a:moveTo>
                  <a:pt x="2860912" y="0"/>
                </a:moveTo>
                <a:lnTo>
                  <a:pt x="0" y="0"/>
                </a:lnTo>
                <a:lnTo>
                  <a:pt x="0" y="4101667"/>
                </a:lnTo>
                <a:lnTo>
                  <a:pt x="2860912" y="4101667"/>
                </a:lnTo>
                <a:lnTo>
                  <a:pt x="286091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true" flipV="false" rot="0">
            <a:off x="11549936" y="8342419"/>
            <a:ext cx="10914375" cy="3356170"/>
          </a:xfrm>
          <a:custGeom>
            <a:avLst/>
            <a:gdLst/>
            <a:ahLst/>
            <a:cxnLst/>
            <a:rect r="r" b="b" t="t" l="l"/>
            <a:pathLst>
              <a:path h="3356170" w="10914375">
                <a:moveTo>
                  <a:pt x="10914375" y="0"/>
                </a:moveTo>
                <a:lnTo>
                  <a:pt x="0" y="0"/>
                </a:lnTo>
                <a:lnTo>
                  <a:pt x="0" y="3356171"/>
                </a:lnTo>
                <a:lnTo>
                  <a:pt x="10914375" y="3356171"/>
                </a:lnTo>
                <a:lnTo>
                  <a:pt x="1091437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4668430" y="7839403"/>
            <a:ext cx="2749572" cy="2443682"/>
          </a:xfrm>
          <a:custGeom>
            <a:avLst/>
            <a:gdLst/>
            <a:ahLst/>
            <a:cxnLst/>
            <a:rect r="r" b="b" t="t" l="l"/>
            <a:pathLst>
              <a:path h="2443682" w="2749572">
                <a:moveTo>
                  <a:pt x="0" y="0"/>
                </a:moveTo>
                <a:lnTo>
                  <a:pt x="2749572" y="0"/>
                </a:lnTo>
                <a:lnTo>
                  <a:pt x="2749572" y="2443682"/>
                </a:lnTo>
                <a:lnTo>
                  <a:pt x="0" y="24436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2729433" y="9399367"/>
            <a:ext cx="683232" cy="683232"/>
          </a:xfrm>
          <a:custGeom>
            <a:avLst/>
            <a:gdLst/>
            <a:ahLst/>
            <a:cxnLst/>
            <a:rect r="r" b="b" t="t" l="l"/>
            <a:pathLst>
              <a:path h="683232" w="683232">
                <a:moveTo>
                  <a:pt x="0" y="0"/>
                </a:moveTo>
                <a:lnTo>
                  <a:pt x="683232" y="0"/>
                </a:lnTo>
                <a:lnTo>
                  <a:pt x="683232" y="683232"/>
                </a:lnTo>
                <a:lnTo>
                  <a:pt x="0" y="6832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2012883">
            <a:off x="15928490" y="40107"/>
            <a:ext cx="1297602" cy="1304122"/>
          </a:xfrm>
          <a:custGeom>
            <a:avLst/>
            <a:gdLst/>
            <a:ahLst/>
            <a:cxnLst/>
            <a:rect r="r" b="b" t="t" l="l"/>
            <a:pathLst>
              <a:path h="1304122" w="1297602">
                <a:moveTo>
                  <a:pt x="0" y="0"/>
                </a:moveTo>
                <a:lnTo>
                  <a:pt x="1297602" y="0"/>
                </a:lnTo>
                <a:lnTo>
                  <a:pt x="1297602" y="1304122"/>
                </a:lnTo>
                <a:lnTo>
                  <a:pt x="0" y="13041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15676213" y="276241"/>
            <a:ext cx="3166174" cy="1317920"/>
          </a:xfrm>
          <a:custGeom>
            <a:avLst/>
            <a:gdLst/>
            <a:ahLst/>
            <a:cxnLst/>
            <a:rect r="r" b="b" t="t" l="l"/>
            <a:pathLst>
              <a:path h="1317920" w="3166174">
                <a:moveTo>
                  <a:pt x="0" y="0"/>
                </a:moveTo>
                <a:lnTo>
                  <a:pt x="3166174" y="0"/>
                </a:lnTo>
                <a:lnTo>
                  <a:pt x="3166174" y="1317920"/>
                </a:lnTo>
                <a:lnTo>
                  <a:pt x="0" y="131792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1028700"/>
          <a:ext cx="18264272" cy="9258300"/>
        </p:xfrm>
        <a:graphic>
          <a:graphicData uri="http://schemas.openxmlformats.org/drawingml/2006/table">
            <a:tbl>
              <a:tblPr/>
              <a:tblGrid>
                <a:gridCol w="2030863"/>
                <a:gridCol w="5411137"/>
                <a:gridCol w="5411137"/>
                <a:gridCol w="5411137"/>
              </a:tblGrid>
              <a:tr h="918179">
                <a:tc>
                  <a:txBody>
                    <a:bodyPr anchor="t" rtlCol="false"/>
                    <a:lstStyle/>
                    <a:p>
                      <a:pPr algn="ctr">
                        <a:lnSpc>
                          <a:spcPts val="22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9BD8F"/>
                    </a:solidFill>
                  </a:tcPr>
                </a:tc>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Test_Image 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9BD8F"/>
                    </a:solidFill>
                  </a:tcPr>
                </a:tc>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Test_Image 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9BD8F"/>
                    </a:solidFill>
                  </a:tcPr>
                </a:tc>
                <a:tc>
                  <a:txBody>
                    <a:bodyPr anchor="t" rtlCol="false"/>
                    <a:lstStyle/>
                    <a:p>
                      <a:pPr algn="ctr">
                        <a:lnSpc>
                          <a:spcPts val="3359"/>
                        </a:lnSpc>
                        <a:defRPr/>
                      </a:pPr>
                      <a:r>
                        <a:rPr lang="en-US" sz="2399" b="true">
                          <a:solidFill>
                            <a:srgbClr val="FFFFFF"/>
                          </a:solidFill>
                          <a:latin typeface="Open Sans Bold"/>
                          <a:ea typeface="Open Sans Bold"/>
                          <a:cs typeface="Open Sans Bold"/>
                          <a:sym typeface="Open Sans Bold"/>
                        </a:rPr>
                        <a:t>Test_Image 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9BD8F"/>
                    </a:solidFill>
                  </a:tcPr>
                </a:tc>
              </a:tr>
              <a:tr h="4170061">
                <a:tc>
                  <a:txBody>
                    <a:bodyPr anchor="t" rtlCol="false"/>
                    <a:lstStyle/>
                    <a:p>
                      <a:pPr algn="ctr">
                        <a:lnSpc>
                          <a:spcPts val="3359"/>
                        </a:lnSpc>
                        <a:defRPr/>
                      </a:pPr>
                      <a:r>
                        <a:rPr lang="en-US" sz="2399">
                          <a:solidFill>
                            <a:srgbClr val="FFFFFF"/>
                          </a:solidFill>
                          <a:latin typeface="Open Sans"/>
                          <a:ea typeface="Open Sans"/>
                          <a:cs typeface="Open Sans"/>
                          <a:sym typeface="Open Sans"/>
                        </a:rPr>
                        <a:t>Original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9BD8F"/>
                    </a:solidFill>
                  </a:tcPr>
                </a:tc>
                <a:tc>
                  <a:txBody>
                    <a:bodyPr anchor="t" rtlCol="false"/>
                    <a:lstStyle/>
                    <a:p>
                      <a:pPr algn="ctr">
                        <a:lnSpc>
                          <a:spcPts val="22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170061">
                <a:tc>
                  <a:txBody>
                    <a:bodyPr anchor="t" rtlCol="false"/>
                    <a:lstStyle/>
                    <a:p>
                      <a:pPr algn="ctr">
                        <a:lnSpc>
                          <a:spcPts val="3359"/>
                        </a:lnSpc>
                        <a:defRPr/>
                      </a:pPr>
                      <a:r>
                        <a:rPr lang="en-US" sz="2399">
                          <a:solidFill>
                            <a:srgbClr val="FFFFFF"/>
                          </a:solidFill>
                          <a:latin typeface="Open Sans"/>
                          <a:ea typeface="Open Sans"/>
                          <a:cs typeface="Open Sans"/>
                          <a:sym typeface="Open Sans"/>
                        </a:rPr>
                        <a:t>YOLOv8x</a:t>
                      </a:r>
                      <a:endParaRPr lang="en-US" sz="1100"/>
                    </a:p>
                    <a:p>
                      <a:pPr algn="ctr">
                        <a:lnSpc>
                          <a:spcPts val="3359"/>
                        </a:lnSpc>
                      </a:pPr>
                      <a:r>
                        <a:rPr lang="en-US" sz="2399">
                          <a:solidFill>
                            <a:srgbClr val="FFFFFF"/>
                          </a:solidFill>
                          <a:latin typeface="Open Sans"/>
                          <a:ea typeface="Open Sans"/>
                          <a:cs typeface="Open Sans"/>
                          <a:sym typeface="Open Sans"/>
                        </a:rPr>
                        <a:t>Pred.</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9BD8F"/>
                    </a:solidFill>
                  </a:tcPr>
                </a:tc>
                <a:tc>
                  <a:txBody>
                    <a:bodyPr anchor="t" rtlCol="false"/>
                    <a:lstStyle/>
                    <a:p>
                      <a:pPr algn="ctr">
                        <a:lnSpc>
                          <a:spcPts val="22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2195513" y="2120464"/>
            <a:ext cx="5102968" cy="3831104"/>
          </a:xfrm>
          <a:custGeom>
            <a:avLst/>
            <a:gdLst/>
            <a:ahLst/>
            <a:cxnLst/>
            <a:rect r="r" b="b" t="t" l="l"/>
            <a:pathLst>
              <a:path h="3831104" w="5102968">
                <a:moveTo>
                  <a:pt x="0" y="0"/>
                </a:moveTo>
                <a:lnTo>
                  <a:pt x="5102969" y="0"/>
                </a:lnTo>
                <a:lnTo>
                  <a:pt x="5102969" y="3831104"/>
                </a:lnTo>
                <a:lnTo>
                  <a:pt x="0" y="3831104"/>
                </a:lnTo>
                <a:lnTo>
                  <a:pt x="0" y="0"/>
                </a:lnTo>
                <a:close/>
              </a:path>
            </a:pathLst>
          </a:custGeom>
          <a:blipFill>
            <a:blip r:embed="rId2"/>
            <a:stretch>
              <a:fillRect l="0" t="0" r="0" b="0"/>
            </a:stretch>
          </a:blipFill>
        </p:spPr>
      </p:sp>
      <p:sp>
        <p:nvSpPr>
          <p:cNvPr name="Freeform 4" id="4"/>
          <p:cNvSpPr/>
          <p:nvPr/>
        </p:nvSpPr>
        <p:spPr>
          <a:xfrm flipH="false" flipV="false" rot="0">
            <a:off x="7602257" y="2120464"/>
            <a:ext cx="5102968" cy="3831104"/>
          </a:xfrm>
          <a:custGeom>
            <a:avLst/>
            <a:gdLst/>
            <a:ahLst/>
            <a:cxnLst/>
            <a:rect r="r" b="b" t="t" l="l"/>
            <a:pathLst>
              <a:path h="3831104" w="5102968">
                <a:moveTo>
                  <a:pt x="0" y="0"/>
                </a:moveTo>
                <a:lnTo>
                  <a:pt x="5102968" y="0"/>
                </a:lnTo>
                <a:lnTo>
                  <a:pt x="5102968" y="3831104"/>
                </a:lnTo>
                <a:lnTo>
                  <a:pt x="0" y="3831104"/>
                </a:lnTo>
                <a:lnTo>
                  <a:pt x="0" y="0"/>
                </a:lnTo>
                <a:close/>
              </a:path>
            </a:pathLst>
          </a:custGeom>
          <a:blipFill>
            <a:blip r:embed="rId3"/>
            <a:stretch>
              <a:fillRect l="0" t="0" r="0" b="0"/>
            </a:stretch>
          </a:blipFill>
        </p:spPr>
      </p:sp>
      <p:sp>
        <p:nvSpPr>
          <p:cNvPr name="Freeform 5" id="5"/>
          <p:cNvSpPr/>
          <p:nvPr/>
        </p:nvSpPr>
        <p:spPr>
          <a:xfrm flipH="false" flipV="false" rot="0">
            <a:off x="13010025" y="2120464"/>
            <a:ext cx="5110431" cy="3831104"/>
          </a:xfrm>
          <a:custGeom>
            <a:avLst/>
            <a:gdLst/>
            <a:ahLst/>
            <a:cxnLst/>
            <a:rect r="r" b="b" t="t" l="l"/>
            <a:pathLst>
              <a:path h="3831104" w="5110431">
                <a:moveTo>
                  <a:pt x="0" y="0"/>
                </a:moveTo>
                <a:lnTo>
                  <a:pt x="5110432" y="0"/>
                </a:lnTo>
                <a:lnTo>
                  <a:pt x="5110432" y="3831104"/>
                </a:lnTo>
                <a:lnTo>
                  <a:pt x="0" y="3831104"/>
                </a:lnTo>
                <a:lnTo>
                  <a:pt x="0" y="0"/>
                </a:lnTo>
                <a:close/>
              </a:path>
            </a:pathLst>
          </a:custGeom>
          <a:blipFill>
            <a:blip r:embed="rId4"/>
            <a:stretch>
              <a:fillRect l="0" t="0" r="0" b="0"/>
            </a:stretch>
          </a:blipFill>
        </p:spPr>
      </p:sp>
      <p:sp>
        <p:nvSpPr>
          <p:cNvPr name="Freeform 6" id="6"/>
          <p:cNvSpPr/>
          <p:nvPr/>
        </p:nvSpPr>
        <p:spPr>
          <a:xfrm flipH="false" flipV="false" rot="0">
            <a:off x="2195513" y="2120464"/>
            <a:ext cx="5101943" cy="3830334"/>
          </a:xfrm>
          <a:custGeom>
            <a:avLst/>
            <a:gdLst/>
            <a:ahLst/>
            <a:cxnLst/>
            <a:rect r="r" b="b" t="t" l="l"/>
            <a:pathLst>
              <a:path h="3830334" w="5101943">
                <a:moveTo>
                  <a:pt x="0" y="0"/>
                </a:moveTo>
                <a:lnTo>
                  <a:pt x="5101944" y="0"/>
                </a:lnTo>
                <a:lnTo>
                  <a:pt x="5101944" y="3830334"/>
                </a:lnTo>
                <a:lnTo>
                  <a:pt x="0" y="3830334"/>
                </a:lnTo>
                <a:lnTo>
                  <a:pt x="0" y="0"/>
                </a:lnTo>
                <a:close/>
              </a:path>
            </a:pathLst>
          </a:custGeom>
          <a:blipFill>
            <a:blip r:embed="rId5"/>
            <a:stretch>
              <a:fillRect l="0" t="0" r="0" b="0"/>
            </a:stretch>
          </a:blipFill>
        </p:spPr>
      </p:sp>
      <p:sp>
        <p:nvSpPr>
          <p:cNvPr name="Freeform 7" id="7"/>
          <p:cNvSpPr/>
          <p:nvPr/>
        </p:nvSpPr>
        <p:spPr>
          <a:xfrm flipH="false" flipV="false" rot="0">
            <a:off x="7602257" y="2120464"/>
            <a:ext cx="5101943" cy="3830334"/>
          </a:xfrm>
          <a:custGeom>
            <a:avLst/>
            <a:gdLst/>
            <a:ahLst/>
            <a:cxnLst/>
            <a:rect r="r" b="b" t="t" l="l"/>
            <a:pathLst>
              <a:path h="3830334" w="5101943">
                <a:moveTo>
                  <a:pt x="0" y="0"/>
                </a:moveTo>
                <a:lnTo>
                  <a:pt x="5101943" y="0"/>
                </a:lnTo>
                <a:lnTo>
                  <a:pt x="5101943" y="3830334"/>
                </a:lnTo>
                <a:lnTo>
                  <a:pt x="0" y="3830334"/>
                </a:lnTo>
                <a:lnTo>
                  <a:pt x="0" y="0"/>
                </a:lnTo>
                <a:close/>
              </a:path>
            </a:pathLst>
          </a:custGeom>
          <a:blipFill>
            <a:blip r:embed="rId6"/>
            <a:stretch>
              <a:fillRect l="0" t="0" r="0" b="0"/>
            </a:stretch>
          </a:blipFill>
        </p:spPr>
      </p:sp>
      <p:sp>
        <p:nvSpPr>
          <p:cNvPr name="Freeform 8" id="8"/>
          <p:cNvSpPr/>
          <p:nvPr/>
        </p:nvSpPr>
        <p:spPr>
          <a:xfrm flipH="false" flipV="false" rot="0">
            <a:off x="13011052" y="2120464"/>
            <a:ext cx="5109405" cy="3830334"/>
          </a:xfrm>
          <a:custGeom>
            <a:avLst/>
            <a:gdLst/>
            <a:ahLst/>
            <a:cxnLst/>
            <a:rect r="r" b="b" t="t" l="l"/>
            <a:pathLst>
              <a:path h="3830334" w="5109405">
                <a:moveTo>
                  <a:pt x="0" y="0"/>
                </a:moveTo>
                <a:lnTo>
                  <a:pt x="5109405" y="0"/>
                </a:lnTo>
                <a:lnTo>
                  <a:pt x="5109405" y="3830334"/>
                </a:lnTo>
                <a:lnTo>
                  <a:pt x="0" y="3830334"/>
                </a:lnTo>
                <a:lnTo>
                  <a:pt x="0" y="0"/>
                </a:lnTo>
                <a:close/>
              </a:path>
            </a:pathLst>
          </a:custGeom>
          <a:blipFill>
            <a:blip r:embed="rId7"/>
            <a:stretch>
              <a:fillRect l="0" t="0" r="0" b="0"/>
            </a:stretch>
          </a:blipFill>
        </p:spPr>
      </p:sp>
      <p:sp>
        <p:nvSpPr>
          <p:cNvPr name="Freeform 9" id="9"/>
          <p:cNvSpPr/>
          <p:nvPr/>
        </p:nvSpPr>
        <p:spPr>
          <a:xfrm flipH="false" flipV="false" rot="0">
            <a:off x="7602257" y="6300699"/>
            <a:ext cx="5101943" cy="3830334"/>
          </a:xfrm>
          <a:custGeom>
            <a:avLst/>
            <a:gdLst/>
            <a:ahLst/>
            <a:cxnLst/>
            <a:rect r="r" b="b" t="t" l="l"/>
            <a:pathLst>
              <a:path h="3830334" w="5101943">
                <a:moveTo>
                  <a:pt x="0" y="0"/>
                </a:moveTo>
                <a:lnTo>
                  <a:pt x="5101943" y="0"/>
                </a:lnTo>
                <a:lnTo>
                  <a:pt x="5101943" y="3830334"/>
                </a:lnTo>
                <a:lnTo>
                  <a:pt x="0" y="3830334"/>
                </a:lnTo>
                <a:lnTo>
                  <a:pt x="0" y="0"/>
                </a:lnTo>
                <a:close/>
              </a:path>
            </a:pathLst>
          </a:custGeom>
          <a:blipFill>
            <a:blip r:embed="rId8"/>
            <a:stretch>
              <a:fillRect l="0" t="0" r="0" b="0"/>
            </a:stretch>
          </a:blipFill>
        </p:spPr>
      </p:sp>
      <p:sp>
        <p:nvSpPr>
          <p:cNvPr name="Freeform 10" id="10"/>
          <p:cNvSpPr/>
          <p:nvPr/>
        </p:nvSpPr>
        <p:spPr>
          <a:xfrm flipH="false" flipV="false" rot="0">
            <a:off x="2195513" y="6300699"/>
            <a:ext cx="5101943" cy="3830334"/>
          </a:xfrm>
          <a:custGeom>
            <a:avLst/>
            <a:gdLst/>
            <a:ahLst/>
            <a:cxnLst/>
            <a:rect r="r" b="b" t="t" l="l"/>
            <a:pathLst>
              <a:path h="3830334" w="5101943">
                <a:moveTo>
                  <a:pt x="0" y="0"/>
                </a:moveTo>
                <a:lnTo>
                  <a:pt x="5101944" y="0"/>
                </a:lnTo>
                <a:lnTo>
                  <a:pt x="5101944" y="3830334"/>
                </a:lnTo>
                <a:lnTo>
                  <a:pt x="0" y="3830334"/>
                </a:lnTo>
                <a:lnTo>
                  <a:pt x="0" y="0"/>
                </a:lnTo>
                <a:close/>
              </a:path>
            </a:pathLst>
          </a:custGeom>
          <a:blipFill>
            <a:blip r:embed="rId9"/>
            <a:stretch>
              <a:fillRect l="0" t="0" r="0" b="0"/>
            </a:stretch>
          </a:blipFill>
        </p:spPr>
      </p:sp>
      <p:sp>
        <p:nvSpPr>
          <p:cNvPr name="Freeform 11" id="11"/>
          <p:cNvSpPr/>
          <p:nvPr/>
        </p:nvSpPr>
        <p:spPr>
          <a:xfrm flipH="false" flipV="false" rot="0">
            <a:off x="13011052" y="6300699"/>
            <a:ext cx="5109405" cy="3830334"/>
          </a:xfrm>
          <a:custGeom>
            <a:avLst/>
            <a:gdLst/>
            <a:ahLst/>
            <a:cxnLst/>
            <a:rect r="r" b="b" t="t" l="l"/>
            <a:pathLst>
              <a:path h="3830334" w="5109405">
                <a:moveTo>
                  <a:pt x="0" y="0"/>
                </a:moveTo>
                <a:lnTo>
                  <a:pt x="5109405" y="0"/>
                </a:lnTo>
                <a:lnTo>
                  <a:pt x="5109405" y="3830334"/>
                </a:lnTo>
                <a:lnTo>
                  <a:pt x="0" y="3830334"/>
                </a:lnTo>
                <a:lnTo>
                  <a:pt x="0" y="0"/>
                </a:lnTo>
                <a:close/>
              </a:path>
            </a:pathLst>
          </a:custGeom>
          <a:blipFill>
            <a:blip r:embed="rId10"/>
            <a:stretch>
              <a:fillRect l="0" t="0" r="0" b="0"/>
            </a:stretch>
          </a:blipFill>
        </p:spPr>
      </p:sp>
      <p:sp>
        <p:nvSpPr>
          <p:cNvPr name="TextBox 12" id="12"/>
          <p:cNvSpPr txBox="true"/>
          <p:nvPr/>
        </p:nvSpPr>
        <p:spPr>
          <a:xfrm rot="0">
            <a:off x="0" y="-9492"/>
            <a:ext cx="18264272" cy="1038225"/>
          </a:xfrm>
          <a:prstGeom prst="rect">
            <a:avLst/>
          </a:prstGeom>
        </p:spPr>
        <p:txBody>
          <a:bodyPr anchor="t" rtlCol="false" tIns="0" lIns="0" bIns="0" rIns="0">
            <a:spAutoFit/>
          </a:bodyPr>
          <a:lstStyle/>
          <a:p>
            <a:pPr algn="ctr">
              <a:lnSpc>
                <a:spcPts val="8400"/>
              </a:lnSpc>
            </a:pPr>
            <a:r>
              <a:rPr lang="en-US" b="true" sz="6000">
                <a:solidFill>
                  <a:srgbClr val="227B94"/>
                </a:solidFill>
                <a:latin typeface="Inter Bold"/>
                <a:ea typeface="Inter Bold"/>
                <a:cs typeface="Inter Bold"/>
                <a:sym typeface="Inter Bold"/>
              </a:rPr>
              <a:t>PRELIMINARY MODEL RESULTS : BEST MODEL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1028700"/>
          <a:ext cx="18288000" cy="9258300"/>
        </p:xfrm>
        <a:graphic>
          <a:graphicData uri="http://schemas.openxmlformats.org/drawingml/2006/table">
            <a:tbl>
              <a:tblPr/>
              <a:tblGrid>
                <a:gridCol w="6096000"/>
                <a:gridCol w="6096000"/>
                <a:gridCol w="6096000"/>
              </a:tblGrid>
              <a:tr h="3086100">
                <a:tc>
                  <a:txBody>
                    <a:bodyPr anchor="t" rtlCol="false"/>
                    <a:lstStyle/>
                    <a:p>
                      <a:pPr algn="r">
                        <a:lnSpc>
                          <a:spcPts val="33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r">
                        <a:lnSpc>
                          <a:spcPts val="3359"/>
                        </a:lnSpc>
                        <a:defRPr/>
                      </a:pPr>
                      <a:r>
                        <a:rPr lang="en-US" sz="2399" b="true">
                          <a:solidFill>
                            <a:srgbClr val="000000"/>
                          </a:solidFill>
                          <a:latin typeface="Open Sans Bold"/>
                          <a:ea typeface="Open Sans Bold"/>
                          <a:cs typeface="Open Sans Bold"/>
                          <a:sym typeface="Open Sans Bold"/>
                        </a:rPr>
                        <a:t>YOLOv8x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r">
                        <a:lnSpc>
                          <a:spcPts val="33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086100">
                <a:tc>
                  <a:txBody>
                    <a:bodyPr anchor="t" rtlCol="false"/>
                    <a:lstStyle/>
                    <a:p>
                      <a:pPr algn="r">
                        <a:lnSpc>
                          <a:spcPts val="3359"/>
                        </a:lnSpc>
                        <a:defRPr/>
                      </a:pPr>
                      <a:r>
                        <a:rPr lang="en-US" sz="2399" b="true">
                          <a:solidFill>
                            <a:srgbClr val="000000"/>
                          </a:solidFill>
                          <a:latin typeface="Open Sans Bold"/>
                          <a:ea typeface="Open Sans Bold"/>
                          <a:cs typeface="Open Sans Bold"/>
                          <a:sym typeface="Open Sans Bold"/>
                        </a:rPr>
                        <a:t>ResNet50_</a:t>
                      </a:r>
                      <a:endParaRPr lang="en-US" sz="1100"/>
                    </a:p>
                    <a:p>
                      <a:pPr algn="r">
                        <a:lnSpc>
                          <a:spcPts val="3359"/>
                        </a:lnSpc>
                      </a:pPr>
                      <a:r>
                        <a:rPr lang="en-US" sz="2399" b="true">
                          <a:solidFill>
                            <a:srgbClr val="000000"/>
                          </a:solidFill>
                          <a:latin typeface="Open Sans Bold"/>
                          <a:ea typeface="Open Sans Bold"/>
                          <a:cs typeface="Open Sans Bold"/>
                          <a:sym typeface="Open Sans Bold"/>
                        </a:rPr>
                        <a:t>Unet</a:t>
                      </a:r>
                    </a:p>
                    <a:p>
                      <a:pPr algn="r">
                        <a:lnSpc>
                          <a:spcPts val="3359"/>
                        </a:lnSpc>
                      </a:pPr>
                      <a:r>
                        <a:rPr lang="en-US" sz="2399" b="true">
                          <a:solidFill>
                            <a:srgbClr val="000000"/>
                          </a:solidFill>
                          <a:latin typeface="Open Sans Bold"/>
                          <a:ea typeface="Open Sans Bold"/>
                          <a:cs typeface="Open Sans Bold"/>
                          <a:sym typeface="Open Sans Bold"/>
                        </a:rPr>
                        <a:t>8 classes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r">
                        <a:lnSpc>
                          <a:spcPts val="3359"/>
                        </a:lnSpc>
                        <a:defRPr/>
                      </a:pPr>
                      <a:r>
                        <a:rPr lang="en-US" sz="2399" b="true">
                          <a:solidFill>
                            <a:srgbClr val="000000"/>
                          </a:solidFill>
                          <a:latin typeface="Open Sans Bold"/>
                          <a:ea typeface="Open Sans Bold"/>
                          <a:cs typeface="Open Sans Bold"/>
                          <a:sym typeface="Open Sans Bold"/>
                        </a:rPr>
                        <a:t>YOLOv8n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r">
                        <a:lnSpc>
                          <a:spcPts val="3359"/>
                        </a:lnSpc>
                        <a:defRPr/>
                      </a:pPr>
                      <a:r>
                        <a:rPr lang="en-US" sz="2399" b="true">
                          <a:solidFill>
                            <a:srgbClr val="000000"/>
                          </a:solidFill>
                          <a:latin typeface="Open Sans Bold"/>
                          <a:ea typeface="Open Sans Bold"/>
                          <a:cs typeface="Open Sans Bold"/>
                          <a:sym typeface="Open Sans Bold"/>
                        </a:rPr>
                        <a:t>YOLOv8m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086100">
                <a:tc>
                  <a:txBody>
                    <a:bodyPr anchor="t" rtlCol="false"/>
                    <a:lstStyle/>
                    <a:p>
                      <a:pPr algn="r">
                        <a:lnSpc>
                          <a:spcPts val="3359"/>
                        </a:lnSpc>
                        <a:defRPr/>
                      </a:pPr>
                      <a:r>
                        <a:rPr lang="en-US" sz="2399" b="true">
                          <a:solidFill>
                            <a:srgbClr val="000000"/>
                          </a:solidFill>
                          <a:latin typeface="Open Sans Bold"/>
                          <a:ea typeface="Open Sans Bold"/>
                          <a:cs typeface="Open Sans Bold"/>
                          <a:sym typeface="Open Sans Bold"/>
                        </a:rPr>
                        <a:t>ResNet50_</a:t>
                      </a:r>
                      <a:endParaRPr lang="en-US" sz="1100"/>
                    </a:p>
                    <a:p>
                      <a:pPr algn="r">
                        <a:lnSpc>
                          <a:spcPts val="3359"/>
                        </a:lnSpc>
                      </a:pPr>
                      <a:r>
                        <a:rPr lang="en-US" sz="2399" b="true">
                          <a:solidFill>
                            <a:srgbClr val="000000"/>
                          </a:solidFill>
                          <a:latin typeface="Open Sans Bold"/>
                          <a:ea typeface="Open Sans Bold"/>
                          <a:cs typeface="Open Sans Bold"/>
                          <a:sym typeface="Open Sans Bold"/>
                        </a:rPr>
                        <a:t>Unet</a:t>
                      </a:r>
                    </a:p>
                    <a:p>
                      <a:pPr algn="r">
                        <a:lnSpc>
                          <a:spcPts val="3359"/>
                        </a:lnSpc>
                      </a:pPr>
                      <a:r>
                        <a:rPr lang="en-US" sz="2399" b="true">
                          <a:solidFill>
                            <a:srgbClr val="000000"/>
                          </a:solidFill>
                          <a:latin typeface="Open Sans Bold"/>
                          <a:ea typeface="Open Sans Bold"/>
                          <a:cs typeface="Open Sans Bold"/>
                          <a:sym typeface="Open Sans Bold"/>
                        </a:rPr>
                        <a:t>3</a:t>
                      </a:r>
                      <a:r>
                        <a:rPr lang="en-US" sz="2399" b="true">
                          <a:solidFill>
                            <a:srgbClr val="000000"/>
                          </a:solidFill>
                          <a:latin typeface="Open Sans Bold"/>
                          <a:ea typeface="Open Sans Bold"/>
                          <a:cs typeface="Open Sans Bold"/>
                          <a:sym typeface="Open Sans Bold"/>
                        </a:rPr>
                        <a:t> classes</a:t>
                      </a:r>
                    </a:p>
                    <a:p>
                      <a:pPr algn="r">
                        <a:lnSpc>
                          <a:spcPts val="335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r">
                        <a:lnSpc>
                          <a:spcPts val="3359"/>
                        </a:lnSpc>
                        <a:defRPr/>
                      </a:pPr>
                      <a:r>
                        <a:rPr lang="en-US" sz="2399" b="true">
                          <a:solidFill>
                            <a:srgbClr val="000000"/>
                          </a:solidFill>
                          <a:latin typeface="Open Sans Bold"/>
                          <a:ea typeface="Open Sans Bold"/>
                          <a:cs typeface="Open Sans Bold"/>
                          <a:sym typeface="Open Sans Bold"/>
                        </a:rPr>
                        <a:t>YOLOv8s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r">
                        <a:lnSpc>
                          <a:spcPts val="3359"/>
                        </a:lnSpc>
                        <a:defRPr/>
                      </a:pPr>
                      <a:r>
                        <a:rPr lang="en-US" sz="2399" b="true">
                          <a:solidFill>
                            <a:srgbClr val="000000"/>
                          </a:solidFill>
                          <a:latin typeface="Open Sans Bold"/>
                          <a:ea typeface="Open Sans Bold"/>
                          <a:cs typeface="Open Sans Bold"/>
                          <a:sym typeface="Open Sans Bold"/>
                        </a:rPr>
                        <a:t>YOLOv8l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12403771" y="4177509"/>
            <a:ext cx="3949347" cy="2960682"/>
          </a:xfrm>
          <a:custGeom>
            <a:avLst/>
            <a:gdLst/>
            <a:ahLst/>
            <a:cxnLst/>
            <a:rect r="r" b="b" t="t" l="l"/>
            <a:pathLst>
              <a:path h="2960682" w="3949347">
                <a:moveTo>
                  <a:pt x="0" y="0"/>
                </a:moveTo>
                <a:lnTo>
                  <a:pt x="3949348" y="0"/>
                </a:lnTo>
                <a:lnTo>
                  <a:pt x="3949348" y="2960682"/>
                </a:lnTo>
                <a:lnTo>
                  <a:pt x="0" y="2960682"/>
                </a:lnTo>
                <a:lnTo>
                  <a:pt x="0" y="0"/>
                </a:lnTo>
                <a:close/>
              </a:path>
            </a:pathLst>
          </a:custGeom>
          <a:blipFill>
            <a:blip r:embed="rId2"/>
            <a:stretch>
              <a:fillRect l="0" t="0" r="0" b="0"/>
            </a:stretch>
          </a:blipFill>
        </p:spPr>
      </p:sp>
      <p:sp>
        <p:nvSpPr>
          <p:cNvPr name="Freeform 4" id="4"/>
          <p:cNvSpPr/>
          <p:nvPr/>
        </p:nvSpPr>
        <p:spPr>
          <a:xfrm flipH="false" flipV="false" rot="0">
            <a:off x="6313665" y="4177509"/>
            <a:ext cx="3949347" cy="2960682"/>
          </a:xfrm>
          <a:custGeom>
            <a:avLst/>
            <a:gdLst/>
            <a:ahLst/>
            <a:cxnLst/>
            <a:rect r="r" b="b" t="t" l="l"/>
            <a:pathLst>
              <a:path h="2960682" w="3949347">
                <a:moveTo>
                  <a:pt x="0" y="0"/>
                </a:moveTo>
                <a:lnTo>
                  <a:pt x="3949348" y="0"/>
                </a:lnTo>
                <a:lnTo>
                  <a:pt x="3949348" y="2960682"/>
                </a:lnTo>
                <a:lnTo>
                  <a:pt x="0" y="2960682"/>
                </a:lnTo>
                <a:lnTo>
                  <a:pt x="0" y="0"/>
                </a:lnTo>
                <a:close/>
              </a:path>
            </a:pathLst>
          </a:custGeom>
          <a:blipFill>
            <a:blip r:embed="rId3"/>
            <a:stretch>
              <a:fillRect l="0" t="0" r="0" b="0"/>
            </a:stretch>
          </a:blipFill>
        </p:spPr>
      </p:sp>
      <p:sp>
        <p:nvSpPr>
          <p:cNvPr name="Freeform 5" id="5"/>
          <p:cNvSpPr/>
          <p:nvPr/>
        </p:nvSpPr>
        <p:spPr>
          <a:xfrm flipH="false" flipV="false" rot="0">
            <a:off x="230718" y="7262016"/>
            <a:ext cx="3949347" cy="2960682"/>
          </a:xfrm>
          <a:custGeom>
            <a:avLst/>
            <a:gdLst/>
            <a:ahLst/>
            <a:cxnLst/>
            <a:rect r="r" b="b" t="t" l="l"/>
            <a:pathLst>
              <a:path h="2960682" w="3949347">
                <a:moveTo>
                  <a:pt x="0" y="0"/>
                </a:moveTo>
                <a:lnTo>
                  <a:pt x="3949347" y="0"/>
                </a:lnTo>
                <a:lnTo>
                  <a:pt x="3949347" y="2960682"/>
                </a:lnTo>
                <a:lnTo>
                  <a:pt x="0" y="2960682"/>
                </a:lnTo>
                <a:lnTo>
                  <a:pt x="0" y="0"/>
                </a:lnTo>
                <a:close/>
              </a:path>
            </a:pathLst>
          </a:custGeom>
          <a:blipFill>
            <a:blip r:embed="rId4"/>
            <a:stretch>
              <a:fillRect l="0" t="0" r="0" b="0"/>
            </a:stretch>
          </a:blipFill>
        </p:spPr>
      </p:sp>
      <p:sp>
        <p:nvSpPr>
          <p:cNvPr name="Freeform 6" id="6"/>
          <p:cNvSpPr/>
          <p:nvPr/>
        </p:nvSpPr>
        <p:spPr>
          <a:xfrm flipH="false" flipV="false" rot="0">
            <a:off x="6342299" y="1125258"/>
            <a:ext cx="3920714" cy="2939216"/>
          </a:xfrm>
          <a:custGeom>
            <a:avLst/>
            <a:gdLst/>
            <a:ahLst/>
            <a:cxnLst/>
            <a:rect r="r" b="b" t="t" l="l"/>
            <a:pathLst>
              <a:path h="2939216" w="3920714">
                <a:moveTo>
                  <a:pt x="0" y="0"/>
                </a:moveTo>
                <a:lnTo>
                  <a:pt x="3920714" y="0"/>
                </a:lnTo>
                <a:lnTo>
                  <a:pt x="3920714" y="2939216"/>
                </a:lnTo>
                <a:lnTo>
                  <a:pt x="0" y="2939216"/>
                </a:lnTo>
                <a:lnTo>
                  <a:pt x="0" y="0"/>
                </a:lnTo>
                <a:close/>
              </a:path>
            </a:pathLst>
          </a:custGeom>
          <a:blipFill>
            <a:blip r:embed="rId5"/>
            <a:stretch>
              <a:fillRect l="0" t="0" r="0" b="0"/>
            </a:stretch>
          </a:blipFill>
        </p:spPr>
      </p:sp>
      <p:sp>
        <p:nvSpPr>
          <p:cNvPr name="Freeform 7" id="7"/>
          <p:cNvSpPr/>
          <p:nvPr/>
        </p:nvSpPr>
        <p:spPr>
          <a:xfrm flipH="false" flipV="false" rot="0">
            <a:off x="12410930" y="7262016"/>
            <a:ext cx="3935031" cy="2949949"/>
          </a:xfrm>
          <a:custGeom>
            <a:avLst/>
            <a:gdLst/>
            <a:ahLst/>
            <a:cxnLst/>
            <a:rect r="r" b="b" t="t" l="l"/>
            <a:pathLst>
              <a:path h="2949949" w="3935031">
                <a:moveTo>
                  <a:pt x="0" y="0"/>
                </a:moveTo>
                <a:lnTo>
                  <a:pt x="3935030" y="0"/>
                </a:lnTo>
                <a:lnTo>
                  <a:pt x="3935030" y="2949949"/>
                </a:lnTo>
                <a:lnTo>
                  <a:pt x="0" y="2949949"/>
                </a:lnTo>
                <a:lnTo>
                  <a:pt x="0" y="0"/>
                </a:lnTo>
                <a:close/>
              </a:path>
            </a:pathLst>
          </a:custGeom>
          <a:blipFill>
            <a:blip r:embed="rId6"/>
            <a:stretch>
              <a:fillRect l="0" t="0" r="0" b="0"/>
            </a:stretch>
          </a:blipFill>
        </p:spPr>
      </p:sp>
      <p:sp>
        <p:nvSpPr>
          <p:cNvPr name="Freeform 8" id="8"/>
          <p:cNvSpPr/>
          <p:nvPr/>
        </p:nvSpPr>
        <p:spPr>
          <a:xfrm flipH="false" flipV="false" rot="0">
            <a:off x="6313665" y="7252491"/>
            <a:ext cx="3947736" cy="2959474"/>
          </a:xfrm>
          <a:custGeom>
            <a:avLst/>
            <a:gdLst/>
            <a:ahLst/>
            <a:cxnLst/>
            <a:rect r="r" b="b" t="t" l="l"/>
            <a:pathLst>
              <a:path h="2959474" w="3947736">
                <a:moveTo>
                  <a:pt x="0" y="0"/>
                </a:moveTo>
                <a:lnTo>
                  <a:pt x="3947737" y="0"/>
                </a:lnTo>
                <a:lnTo>
                  <a:pt x="3947737" y="2959474"/>
                </a:lnTo>
                <a:lnTo>
                  <a:pt x="0" y="2959474"/>
                </a:lnTo>
                <a:lnTo>
                  <a:pt x="0" y="0"/>
                </a:lnTo>
                <a:close/>
              </a:path>
            </a:pathLst>
          </a:custGeom>
          <a:blipFill>
            <a:blip r:embed="rId7"/>
            <a:stretch>
              <a:fillRect l="0" t="0" r="0" b="0"/>
            </a:stretch>
          </a:blipFill>
        </p:spPr>
      </p:sp>
      <p:sp>
        <p:nvSpPr>
          <p:cNvPr name="Freeform 9" id="9"/>
          <p:cNvSpPr/>
          <p:nvPr/>
        </p:nvSpPr>
        <p:spPr>
          <a:xfrm flipH="false" flipV="false" rot="0">
            <a:off x="259351" y="4198975"/>
            <a:ext cx="3920714" cy="2939216"/>
          </a:xfrm>
          <a:custGeom>
            <a:avLst/>
            <a:gdLst/>
            <a:ahLst/>
            <a:cxnLst/>
            <a:rect r="r" b="b" t="t" l="l"/>
            <a:pathLst>
              <a:path h="2939216" w="3920714">
                <a:moveTo>
                  <a:pt x="0" y="0"/>
                </a:moveTo>
                <a:lnTo>
                  <a:pt x="3920714" y="0"/>
                </a:lnTo>
                <a:lnTo>
                  <a:pt x="3920714" y="2939216"/>
                </a:lnTo>
                <a:lnTo>
                  <a:pt x="0" y="2939216"/>
                </a:lnTo>
                <a:lnTo>
                  <a:pt x="0" y="0"/>
                </a:lnTo>
                <a:close/>
              </a:path>
            </a:pathLst>
          </a:custGeom>
          <a:blipFill>
            <a:blip r:embed="rId8"/>
            <a:stretch>
              <a:fillRect l="0" t="0" r="0" b="0"/>
            </a:stretch>
          </a:blipFill>
        </p:spPr>
      </p:sp>
      <p:sp>
        <p:nvSpPr>
          <p:cNvPr name="TextBox 10" id="10"/>
          <p:cNvSpPr txBox="true"/>
          <p:nvPr/>
        </p:nvSpPr>
        <p:spPr>
          <a:xfrm rot="0">
            <a:off x="0" y="-9492"/>
            <a:ext cx="18264272" cy="1021715"/>
          </a:xfrm>
          <a:prstGeom prst="rect">
            <a:avLst/>
          </a:prstGeom>
        </p:spPr>
        <p:txBody>
          <a:bodyPr anchor="t" rtlCol="false" tIns="0" lIns="0" bIns="0" rIns="0">
            <a:spAutoFit/>
          </a:bodyPr>
          <a:lstStyle/>
          <a:p>
            <a:pPr algn="ctr">
              <a:lnSpc>
                <a:spcPts val="8260"/>
              </a:lnSpc>
            </a:pPr>
            <a:r>
              <a:rPr lang="en-US" b="true" sz="5900">
                <a:solidFill>
                  <a:srgbClr val="227B94"/>
                </a:solidFill>
                <a:latin typeface="Inter Bold"/>
                <a:ea typeface="Inter Bold"/>
                <a:cs typeface="Inter Bold"/>
                <a:sym typeface="Inter Bold"/>
              </a:rPr>
              <a:t>PRELIMINARY MODEL RESULTS : OTHER MODELS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DAGQGo2w1VY</dc:identifier>
  <dcterms:modified xsi:type="dcterms:W3CDTF">2011-08-01T06:04:30Z</dcterms:modified>
  <cp:revision>1</cp:revision>
  <dc:title>final project</dc:title>
</cp:coreProperties>
</file>